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8"/>
  </p:notesMasterIdLst>
  <p:sldIdLst>
    <p:sldId id="256" r:id="rId2"/>
    <p:sldId id="276" r:id="rId3"/>
    <p:sldId id="257" r:id="rId4"/>
    <p:sldId id="268" r:id="rId5"/>
    <p:sldId id="274" r:id="rId6"/>
    <p:sldId id="269" r:id="rId7"/>
    <p:sldId id="275" r:id="rId8"/>
    <p:sldId id="260" r:id="rId9"/>
    <p:sldId id="261" r:id="rId10"/>
    <p:sldId id="262" r:id="rId11"/>
    <p:sldId id="263" r:id="rId12"/>
    <p:sldId id="265" r:id="rId13"/>
    <p:sldId id="266" r:id="rId14"/>
    <p:sldId id="267" r:id="rId15"/>
    <p:sldId id="272" r:id="rId16"/>
    <p:sldId id="271" r:id="rId17"/>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89485" autoAdjust="0"/>
    <p:restoredTop sz="76308" autoAdjust="0"/>
  </p:normalViewPr>
  <p:slideViewPr>
    <p:cSldViewPr snapToGrid="0">
      <p:cViewPr>
        <p:scale>
          <a:sx n="90" d="100"/>
          <a:sy n="90" d="100"/>
        </p:scale>
        <p:origin x="-594" y="-18"/>
      </p:cViewPr>
      <p:guideLst>
        <p:guide orient="horz" pos="2160"/>
        <p:guide pos="3840"/>
      </p:guideLst>
    </p:cSldViewPr>
  </p:slideViewPr>
  <p:outlineViewPr>
    <p:cViewPr>
      <p:scale>
        <a:sx n="33" d="100"/>
        <a:sy n="33" d="100"/>
      </p:scale>
      <p:origin x="0" y="1023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6" d="100"/>
          <a:sy n="56" d="100"/>
        </p:scale>
        <p:origin x="-2838"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89EEC1-EA79-4BB8-A34F-8C6DE3698DB9}" type="datetimeFigureOut">
              <a:rPr lang="en-US" smtClean="0"/>
              <a:t>3/19/2025</a:t>
            </a:fld>
            <a:endParaRPr lang="en-US" dirty="0"/>
          </a:p>
        </p:txBody>
      </p:sp>
      <p:sp>
        <p:nvSpPr>
          <p:cNvPr id="4" name="عنصر نائب لصورة الشريحة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B2AB01-033F-40CB-A62D-01AE3C52EB84}" type="slidenum">
              <a:rPr lang="en-US" smtClean="0"/>
              <a:t>‹#›</a:t>
            </a:fld>
            <a:endParaRPr lang="en-US" dirty="0"/>
          </a:p>
        </p:txBody>
      </p:sp>
    </p:spTree>
    <p:extLst>
      <p:ext uri="{BB962C8B-B14F-4D97-AF65-F5344CB8AC3E}">
        <p14:creationId xmlns:p14="http://schemas.microsoft.com/office/powerpoint/2010/main" val="2134243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a:endParaRPr lang="en-US" dirty="0"/>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1</a:t>
            </a:fld>
            <a:endParaRPr lang="en-US" dirty="0"/>
          </a:p>
        </p:txBody>
      </p:sp>
    </p:spTree>
    <p:extLst>
      <p:ext uri="{BB962C8B-B14F-4D97-AF65-F5344CB8AC3E}">
        <p14:creationId xmlns:p14="http://schemas.microsoft.com/office/powerpoint/2010/main" val="3886411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0">
              <a:buNone/>
            </a:pPr>
            <a:endParaRPr lang="ar" b="0" dirty="0" smtClean="0">
              <a:latin typeface="Times New Roman" panose="02020603050405020304" pitchFamily="18" charset="0"/>
              <a:cs typeface="Times New Roman" panose="02020603050405020304" pitchFamily="18" charset="0"/>
            </a:endParaRPr>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10</a:t>
            </a:fld>
            <a:endParaRPr lang="en-US" dirty="0"/>
          </a:p>
        </p:txBody>
      </p:sp>
    </p:spTree>
    <p:extLst>
      <p:ext uri="{BB962C8B-B14F-4D97-AF65-F5344CB8AC3E}">
        <p14:creationId xmlns:p14="http://schemas.microsoft.com/office/powerpoint/2010/main" val="17768919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a:buNone/>
            </a:pPr>
            <a:endParaRPr lang="ar-IQ" b="1" dirty="0" smtClean="0">
              <a:solidFill>
                <a:srgbClr val="FF0000"/>
              </a:solidFill>
            </a:endParaRPr>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11</a:t>
            </a:fld>
            <a:endParaRPr lang="en-US" dirty="0"/>
          </a:p>
        </p:txBody>
      </p:sp>
    </p:spTree>
    <p:extLst>
      <p:ext uri="{BB962C8B-B14F-4D97-AF65-F5344CB8AC3E}">
        <p14:creationId xmlns:p14="http://schemas.microsoft.com/office/powerpoint/2010/main" val="3994501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ar" sz="1200" dirty="0" smtClean="0"/>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12</a:t>
            </a:fld>
            <a:endParaRPr lang="en-US" dirty="0"/>
          </a:p>
        </p:txBody>
      </p:sp>
    </p:spTree>
    <p:extLst>
      <p:ext uri="{BB962C8B-B14F-4D97-AF65-F5344CB8AC3E}">
        <p14:creationId xmlns:p14="http://schemas.microsoft.com/office/powerpoint/2010/main" val="25203413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0">
              <a:buNone/>
            </a:pPr>
            <a:endParaRPr lang="en-US" b="0" dirty="0"/>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13</a:t>
            </a:fld>
            <a:endParaRPr lang="en-US" dirty="0"/>
          </a:p>
        </p:txBody>
      </p:sp>
    </p:spTree>
    <p:extLst>
      <p:ext uri="{BB962C8B-B14F-4D97-AF65-F5344CB8AC3E}">
        <p14:creationId xmlns:p14="http://schemas.microsoft.com/office/powerpoint/2010/main" val="4722738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1200" dirty="0" smtClean="0">
              <a:latin typeface="Times New Roman" panose="02020603050405020304" pitchFamily="18" charset="0"/>
              <a:cs typeface="Times New Roman" panose="02020603050405020304" pitchFamily="18" charset="0"/>
            </a:endParaRPr>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14</a:t>
            </a:fld>
            <a:endParaRPr lang="en-US" dirty="0"/>
          </a:p>
        </p:txBody>
      </p:sp>
    </p:spTree>
    <p:extLst>
      <p:ext uri="{BB962C8B-B14F-4D97-AF65-F5344CB8AC3E}">
        <p14:creationId xmlns:p14="http://schemas.microsoft.com/office/powerpoint/2010/main" val="23851005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algn="r" rtl="1"/>
            <a:endParaRPr lang="en-US" dirty="0"/>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2</a:t>
            </a:fld>
            <a:endParaRPr lang="en-US" dirty="0"/>
          </a:p>
        </p:txBody>
      </p:sp>
    </p:spTree>
    <p:extLst>
      <p:ext uri="{BB962C8B-B14F-4D97-AF65-F5344CB8AC3E}">
        <p14:creationId xmlns:p14="http://schemas.microsoft.com/office/powerpoint/2010/main" val="5011162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0">
              <a:buNone/>
            </a:pPr>
            <a:endParaRPr lang="ar" sz="800" dirty="0" smtClean="0"/>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3</a:t>
            </a:fld>
            <a:endParaRPr lang="en-US" dirty="0"/>
          </a:p>
        </p:txBody>
      </p:sp>
    </p:spTree>
    <p:extLst>
      <p:ext uri="{BB962C8B-B14F-4D97-AF65-F5344CB8AC3E}">
        <p14:creationId xmlns:p14="http://schemas.microsoft.com/office/powerpoint/2010/main" val="23648304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0">
              <a:buNone/>
            </a:pPr>
            <a:endParaRPr lang="en-US" dirty="0"/>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4</a:t>
            </a:fld>
            <a:endParaRPr lang="en-US" dirty="0"/>
          </a:p>
        </p:txBody>
      </p:sp>
    </p:spTree>
    <p:extLst>
      <p:ext uri="{BB962C8B-B14F-4D97-AF65-F5344CB8AC3E}">
        <p14:creationId xmlns:p14="http://schemas.microsoft.com/office/powerpoint/2010/main" val="23302199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1">
              <a:buNone/>
            </a:pPr>
            <a:endParaRPr lang="en-US" sz="900" dirty="0" smtClean="0"/>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val="39917168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0">
              <a:buNone/>
            </a:pPr>
            <a:endParaRPr lang="en-US" sz="800" dirty="0" smtClean="0">
              <a:latin typeface="Times New Roman" panose="02020603050405020304" pitchFamily="18" charset="0"/>
              <a:cs typeface="Times New Roman" panose="02020603050405020304" pitchFamily="18" charset="0"/>
            </a:endParaRPr>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6</a:t>
            </a:fld>
            <a:endParaRPr lang="en-US" dirty="0"/>
          </a:p>
        </p:txBody>
      </p:sp>
    </p:spTree>
    <p:extLst>
      <p:ext uri="{BB962C8B-B14F-4D97-AF65-F5344CB8AC3E}">
        <p14:creationId xmlns:p14="http://schemas.microsoft.com/office/powerpoint/2010/main" val="3946451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0">
              <a:buNone/>
            </a:pPr>
            <a:endParaRPr lang="en-US" sz="800" dirty="0" smtClean="0"/>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33795978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indent="0" algn="r" rtl="0">
              <a:buNone/>
            </a:pPr>
            <a:endParaRPr lang="en-US" dirty="0"/>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8</a:t>
            </a:fld>
            <a:endParaRPr lang="en-US" dirty="0"/>
          </a:p>
        </p:txBody>
      </p:sp>
    </p:spTree>
    <p:extLst>
      <p:ext uri="{BB962C8B-B14F-4D97-AF65-F5344CB8AC3E}">
        <p14:creationId xmlns:p14="http://schemas.microsoft.com/office/powerpoint/2010/main" val="2339947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800" b="0" dirty="0" smtClean="0"/>
          </a:p>
        </p:txBody>
      </p:sp>
      <p:sp>
        <p:nvSpPr>
          <p:cNvPr id="4" name="عنصر نائب لرقم الشريحة 3"/>
          <p:cNvSpPr>
            <a:spLocks noGrp="1"/>
          </p:cNvSpPr>
          <p:nvPr>
            <p:ph type="sldNum" sz="quarter" idx="10"/>
          </p:nvPr>
        </p:nvSpPr>
        <p:spPr/>
        <p:txBody>
          <a:bodyPr/>
          <a:lstStyle/>
          <a:p>
            <a:fld id="{C5B2AB01-033F-40CB-A62D-01AE3C52EB84}" type="slidenum">
              <a:rPr lang="en-US" smtClean="0"/>
              <a:t>9</a:t>
            </a:fld>
            <a:endParaRPr lang="en-US" dirty="0"/>
          </a:p>
        </p:txBody>
      </p:sp>
    </p:spTree>
    <p:extLst>
      <p:ext uri="{BB962C8B-B14F-4D97-AF65-F5344CB8AC3E}">
        <p14:creationId xmlns:p14="http://schemas.microsoft.com/office/powerpoint/2010/main" val="20573281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335016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391431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2983345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260176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5" name="عنصر نائب للتذييل 4"/>
          <p:cNvSpPr>
            <a:spLocks noGrp="1"/>
          </p:cNvSpPr>
          <p:nvPr>
            <p:ph type="ftr" sz="quarter" idx="11"/>
          </p:nvPr>
        </p:nvSpPr>
        <p:spPr/>
        <p:txBody>
          <a:bodyPr/>
          <a:lstStyle/>
          <a:p>
            <a:endParaRPr lang="en-US" dirty="0"/>
          </a:p>
        </p:txBody>
      </p:sp>
      <p:sp>
        <p:nvSpPr>
          <p:cNvPr id="6" name="عنصر نائب لرقم الشريحة 5"/>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87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6" name="عنصر نائب للتذييل 5"/>
          <p:cNvSpPr>
            <a:spLocks noGrp="1"/>
          </p:cNvSpPr>
          <p:nvPr>
            <p:ph type="ftr" sz="quarter" idx="11"/>
          </p:nvPr>
        </p:nvSpPr>
        <p:spPr/>
        <p:txBody>
          <a:bodyPr/>
          <a:lstStyle/>
          <a:p>
            <a:endParaRPr lang="en-US" dirty="0"/>
          </a:p>
        </p:txBody>
      </p:sp>
      <p:sp>
        <p:nvSpPr>
          <p:cNvPr id="7" name="عنصر نائب لرقم الشريحة 6"/>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880382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8" name="عنصر نائب للتذييل 7"/>
          <p:cNvSpPr>
            <a:spLocks noGrp="1"/>
          </p:cNvSpPr>
          <p:nvPr>
            <p:ph type="ftr" sz="quarter" idx="11"/>
          </p:nvPr>
        </p:nvSpPr>
        <p:spPr/>
        <p:txBody>
          <a:bodyPr/>
          <a:lstStyle/>
          <a:p>
            <a:endParaRPr lang="en-US" dirty="0"/>
          </a:p>
        </p:txBody>
      </p:sp>
      <p:sp>
        <p:nvSpPr>
          <p:cNvPr id="9" name="عنصر نائب لرقم الشريحة 8"/>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10283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4" name="عنصر نائب للتذييل 3"/>
          <p:cNvSpPr>
            <a:spLocks noGrp="1"/>
          </p:cNvSpPr>
          <p:nvPr>
            <p:ph type="ftr" sz="quarter" idx="11"/>
          </p:nvPr>
        </p:nvSpPr>
        <p:spPr/>
        <p:txBody>
          <a:bodyPr/>
          <a:lstStyle/>
          <a:p>
            <a:endParaRPr lang="en-US" dirty="0"/>
          </a:p>
        </p:txBody>
      </p:sp>
      <p:sp>
        <p:nvSpPr>
          <p:cNvPr id="5" name="عنصر نائب لرقم الشريحة 4"/>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726180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3" name="عنصر نائب للتذييل 2"/>
          <p:cNvSpPr>
            <a:spLocks noGrp="1"/>
          </p:cNvSpPr>
          <p:nvPr>
            <p:ph type="ftr" sz="quarter" idx="11"/>
          </p:nvPr>
        </p:nvSpPr>
        <p:spPr/>
        <p:txBody>
          <a:bodyPr/>
          <a:lstStyle/>
          <a:p>
            <a:endParaRPr lang="en-US" dirty="0"/>
          </a:p>
        </p:txBody>
      </p:sp>
      <p:sp>
        <p:nvSpPr>
          <p:cNvPr id="4" name="عنصر نائب لرقم الشريحة 3"/>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1769270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6" name="عنصر نائب للتذييل 5"/>
          <p:cNvSpPr>
            <a:spLocks noGrp="1"/>
          </p:cNvSpPr>
          <p:nvPr>
            <p:ph type="ftr" sz="quarter" idx="11"/>
          </p:nvPr>
        </p:nvSpPr>
        <p:spPr/>
        <p:txBody>
          <a:bodyPr/>
          <a:lstStyle/>
          <a:p>
            <a:endParaRPr lang="en-US" dirty="0"/>
          </a:p>
        </p:txBody>
      </p:sp>
      <p:sp>
        <p:nvSpPr>
          <p:cNvPr id="7" name="عنصر نائب لرقم الشريحة 6"/>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3709449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A78EE5B8-26FA-40D6-9F14-5DB03031BDD7}" type="datetimeFigureOut">
              <a:rPr lang="en-US" smtClean="0"/>
              <a:t>3/19/2025</a:t>
            </a:fld>
            <a:endParaRPr lang="en-US" dirty="0"/>
          </a:p>
        </p:txBody>
      </p:sp>
      <p:sp>
        <p:nvSpPr>
          <p:cNvPr id="6" name="عنصر نائب للتذييل 5"/>
          <p:cNvSpPr>
            <a:spLocks noGrp="1"/>
          </p:cNvSpPr>
          <p:nvPr>
            <p:ph type="ftr" sz="quarter" idx="11"/>
          </p:nvPr>
        </p:nvSpPr>
        <p:spPr/>
        <p:txBody>
          <a:bodyPr/>
          <a:lstStyle/>
          <a:p>
            <a:endParaRPr lang="en-US" dirty="0"/>
          </a:p>
        </p:txBody>
      </p:sp>
      <p:sp>
        <p:nvSpPr>
          <p:cNvPr id="7" name="عنصر نائب لرقم الشريحة 6"/>
          <p:cNvSpPr>
            <a:spLocks noGrp="1"/>
          </p:cNvSpPr>
          <p:nvPr>
            <p:ph type="sldNum" sz="quarter" idx="12"/>
          </p:nvPr>
        </p:nvSpPr>
        <p:spPr/>
        <p:txBody>
          <a:bodyPr/>
          <a:lstStyle/>
          <a:p>
            <a:fld id="{F2C5119F-44E1-4BC9-BBEA-8E73DC79DAA4}" type="slidenum">
              <a:rPr lang="en-US" smtClean="0"/>
              <a:t>‹#›</a:t>
            </a:fld>
            <a:endParaRPr lang="en-US" dirty="0"/>
          </a:p>
        </p:txBody>
      </p:sp>
    </p:spTree>
    <p:extLst>
      <p:ext uri="{BB962C8B-B14F-4D97-AF65-F5344CB8AC3E}">
        <p14:creationId xmlns:p14="http://schemas.microsoft.com/office/powerpoint/2010/main" val="4032951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78EE5B8-26FA-40D6-9F14-5DB03031BDD7}" type="datetimeFigureOut">
              <a:rPr lang="en-US" smtClean="0"/>
              <a:t>3/19/2025</a:t>
            </a:fld>
            <a:endParaRPr lang="en-US" dirty="0"/>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dirty="0"/>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2C5119F-44E1-4BC9-BBEA-8E73DC79DAA4}" type="slidenum">
              <a:rPr lang="en-US" smtClean="0"/>
              <a:t>‹#›</a:t>
            </a:fld>
            <a:endParaRPr lang="en-US" dirty="0"/>
          </a:p>
        </p:txBody>
      </p:sp>
    </p:spTree>
    <p:extLst>
      <p:ext uri="{BB962C8B-B14F-4D97-AF65-F5344CB8AC3E}">
        <p14:creationId xmlns:p14="http://schemas.microsoft.com/office/powerpoint/2010/main" val="685203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964014"/>
          </a:xfrm>
        </p:spPr>
        <p:txBody>
          <a:bodyPr>
            <a:normAutofit/>
          </a:bodyPr>
          <a:lstStyle/>
          <a:p>
            <a:pPr algn="r"/>
            <a:r>
              <a:rPr lang="en-US" sz="2400" b="1" dirty="0" smtClean="0">
                <a:latin typeface="+mn-lt"/>
              </a:rPr>
              <a:t>University of Basrah	</a:t>
            </a:r>
            <a:br>
              <a:rPr lang="en-US" sz="2400" b="1" dirty="0" smtClean="0">
                <a:latin typeface="+mn-lt"/>
              </a:rPr>
            </a:br>
            <a:r>
              <a:rPr lang="en-US" sz="2400" b="1" dirty="0" smtClean="0">
                <a:latin typeface="+mn-lt"/>
              </a:rPr>
              <a:t>College of Nursing</a:t>
            </a:r>
            <a:endParaRPr lang="en-US" sz="2400" b="1" dirty="0">
              <a:latin typeface="+mn-lt"/>
            </a:endParaRPr>
          </a:p>
        </p:txBody>
      </p:sp>
      <p:sp>
        <p:nvSpPr>
          <p:cNvPr id="3" name="عنوان فرعي 2"/>
          <p:cNvSpPr>
            <a:spLocks noGrp="1"/>
          </p:cNvSpPr>
          <p:nvPr>
            <p:ph type="subTitle" idx="1"/>
          </p:nvPr>
        </p:nvSpPr>
        <p:spPr>
          <a:xfrm>
            <a:off x="1524000" y="3052293"/>
            <a:ext cx="9144000" cy="2884868"/>
          </a:xfrm>
        </p:spPr>
        <p:txBody>
          <a:bodyPr/>
          <a:lstStyle/>
          <a:p>
            <a:r>
              <a:rPr lang="en-US" sz="2800" b="1" dirty="0" smtClean="0"/>
              <a:t>Management &amp;Leadership in Nursing</a:t>
            </a:r>
          </a:p>
          <a:p>
            <a:r>
              <a:rPr lang="en-US" b="1" dirty="0" smtClean="0"/>
              <a:t>Nursing Services Administration</a:t>
            </a:r>
          </a:p>
          <a:p>
            <a:pPr algn="l"/>
            <a:r>
              <a:rPr lang="en-US" b="1" dirty="0" smtClean="0"/>
              <a:t>Lecture six</a:t>
            </a:r>
          </a:p>
          <a:p>
            <a:pPr algn="l"/>
            <a:r>
              <a:rPr lang="en-US" b="1" dirty="0" smtClean="0"/>
              <a:t>Prepared by assist lect. HAZIM NAEEM</a:t>
            </a:r>
          </a:p>
          <a:p>
            <a:endParaRPr lang="en-US" dirty="0"/>
          </a:p>
        </p:txBody>
      </p:sp>
      <p:pic>
        <p:nvPicPr>
          <p:cNvPr id="4" name="صورة 3"/>
          <p:cNvPicPr>
            <a:picLocks noChangeAspect="1"/>
          </p:cNvPicPr>
          <p:nvPr/>
        </p:nvPicPr>
        <p:blipFill>
          <a:blip r:embed="rId3"/>
          <a:stretch>
            <a:fillRect/>
          </a:stretch>
        </p:blipFill>
        <p:spPr>
          <a:xfrm>
            <a:off x="1987635" y="1122363"/>
            <a:ext cx="2060627" cy="1322947"/>
          </a:xfrm>
          <a:prstGeom prst="rect">
            <a:avLst/>
          </a:prstGeom>
        </p:spPr>
      </p:pic>
    </p:spTree>
    <p:extLst>
      <p:ext uri="{BB962C8B-B14F-4D97-AF65-F5344CB8AC3E}">
        <p14:creationId xmlns:p14="http://schemas.microsoft.com/office/powerpoint/2010/main" val="16203840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1221" y="105818"/>
            <a:ext cx="10325669" cy="1136129"/>
          </a:xfrm>
        </p:spPr>
        <p:txBody>
          <a:bodyPr/>
          <a:lstStyle/>
          <a:p>
            <a:pPr algn="l" rtl="0"/>
            <a:r>
              <a:rPr lang="en-US" b="1" dirty="0">
                <a:solidFill>
                  <a:srgbClr val="FF0000"/>
                </a:solidFill>
              </a:rPr>
              <a:t>Purposes of </a:t>
            </a:r>
            <a:r>
              <a:rPr lang="en-US" b="1" dirty="0" smtClean="0">
                <a:solidFill>
                  <a:srgbClr val="FF0000"/>
                </a:solidFill>
              </a:rPr>
              <a:t>evaluation:</a:t>
            </a:r>
            <a:endParaRPr lang="en-US" dirty="0">
              <a:solidFill>
                <a:srgbClr val="FF0000"/>
              </a:solidFill>
            </a:endParaRPr>
          </a:p>
        </p:txBody>
      </p:sp>
      <p:sp>
        <p:nvSpPr>
          <p:cNvPr id="3" name="عنصر نائب للمحتوى 2"/>
          <p:cNvSpPr>
            <a:spLocks noGrp="1"/>
          </p:cNvSpPr>
          <p:nvPr>
            <p:ph idx="1"/>
          </p:nvPr>
        </p:nvSpPr>
        <p:spPr>
          <a:xfrm>
            <a:off x="240632" y="1082842"/>
            <a:ext cx="11694694" cy="5390147"/>
          </a:xfrm>
        </p:spPr>
        <p:txBody>
          <a:bodyPr>
            <a:normAutofit/>
          </a:bodyPr>
          <a:lstStyle/>
          <a:p>
            <a:pPr marL="0" indent="0" algn="l" rtl="0">
              <a:buNone/>
            </a:pPr>
            <a:r>
              <a:rPr lang="en-US" sz="3200" b="1" dirty="0" smtClean="0">
                <a:latin typeface="Times New Roman" panose="02020603050405020304" pitchFamily="18" charset="0"/>
                <a:cs typeface="Times New Roman" panose="02020603050405020304" pitchFamily="18" charset="0"/>
              </a:rPr>
              <a:t>The purposes of service evaluation are to:</a:t>
            </a:r>
          </a:p>
          <a:p>
            <a:pPr marL="0" indent="0" algn="l" rtl="0">
              <a:buNone/>
            </a:pPr>
            <a:r>
              <a:rPr lang="en-US" sz="3200" dirty="0" smtClean="0">
                <a:latin typeface="Times New Roman" panose="02020603050405020304" pitchFamily="18" charset="0"/>
                <a:cs typeface="Times New Roman" panose="02020603050405020304" pitchFamily="18" charset="0"/>
              </a:rPr>
              <a:t>1. Support and assist the physicians in medical care and carry out the  procedures prescribed by them.</a:t>
            </a:r>
          </a:p>
          <a:p>
            <a:pPr marL="0" indent="0" algn="l" rtl="0">
              <a:buNone/>
            </a:pPr>
            <a:r>
              <a:rPr lang="en-US" sz="3200" dirty="0" smtClean="0">
                <a:latin typeface="Times New Roman" panose="02020603050405020304" pitchFamily="18" charset="0"/>
                <a:cs typeface="Times New Roman" panose="02020603050405020304" pitchFamily="18" charset="0"/>
              </a:rPr>
              <a:t>2. Establish and implement the philosophy, standards, policies, rules  and procedures for the nursing service. </a:t>
            </a:r>
          </a:p>
          <a:p>
            <a:pPr marL="0" indent="0" algn="l" rtl="0">
              <a:buNone/>
            </a:pPr>
            <a:r>
              <a:rPr lang="en-US" sz="3200" dirty="0" smtClean="0">
                <a:latin typeface="Times New Roman" panose="02020603050405020304" pitchFamily="18" charset="0"/>
                <a:cs typeface="Times New Roman" panose="02020603050405020304" pitchFamily="18" charset="0"/>
              </a:rPr>
              <a:t> 3. Estimate the need for facilities, equipment and supplies.</a:t>
            </a:r>
          </a:p>
          <a:p>
            <a:pPr marL="0" indent="0" algn="l" rtl="0">
              <a:buNone/>
            </a:pPr>
            <a:r>
              <a:rPr lang="en-US" sz="3200" dirty="0" smtClean="0">
                <a:latin typeface="Times New Roman" panose="02020603050405020304" pitchFamily="18" charset="0"/>
                <a:cs typeface="Times New Roman" panose="02020603050405020304" pitchFamily="18" charset="0"/>
              </a:rPr>
              <a:t>4. Develop and maintain a system of recording patient care.</a:t>
            </a:r>
          </a:p>
          <a:p>
            <a:pPr marL="0" indent="0" algn="l" rtl="0">
              <a:buNone/>
            </a:pPr>
            <a:r>
              <a:rPr lang="en-US" sz="3200" dirty="0" smtClean="0">
                <a:latin typeface="Times New Roman" panose="02020603050405020304" pitchFamily="18" charset="0"/>
                <a:cs typeface="Times New Roman" panose="02020603050405020304" pitchFamily="18" charset="0"/>
              </a:rPr>
              <a:t>5. Organize and supervise the functioning of wards.</a:t>
            </a:r>
          </a:p>
          <a:p>
            <a:pPr marL="0" indent="0" algn="l" rtl="0">
              <a:buNone/>
            </a:pPr>
            <a:r>
              <a:rPr lang="en-US" sz="3200" dirty="0">
                <a:latin typeface="Times New Roman" panose="02020603050405020304" pitchFamily="18" charset="0"/>
                <a:cs typeface="Times New Roman" panose="02020603050405020304" pitchFamily="18" charset="0"/>
              </a:rPr>
              <a:t>6</a:t>
            </a:r>
            <a:r>
              <a:rPr lang="en-US" sz="3200" dirty="0" smtClean="0">
                <a:latin typeface="Times New Roman" panose="02020603050405020304" pitchFamily="18" charset="0"/>
                <a:cs typeface="Times New Roman" panose="02020603050405020304" pitchFamily="18" charset="0"/>
              </a:rPr>
              <a:t>. Ensure healthy work environment.</a:t>
            </a:r>
          </a:p>
          <a:p>
            <a:pPr marL="0" indent="0" algn="l" rtl="0">
              <a:buNone/>
            </a:pPr>
            <a:r>
              <a:rPr lang="en-US" sz="3200" dirty="0" smtClean="0">
                <a:latin typeface="Times New Roman" panose="02020603050405020304" pitchFamily="18" charset="0"/>
                <a:cs typeface="Times New Roman" panose="02020603050405020304" pitchFamily="18" charset="0"/>
              </a:rPr>
              <a:t>7. Train student nurses.</a:t>
            </a:r>
          </a:p>
          <a:p>
            <a:pPr marL="0" indent="0" algn="l">
              <a:buNone/>
            </a:pPr>
            <a:endParaRPr lang="en-US" dirty="0"/>
          </a:p>
        </p:txBody>
      </p:sp>
    </p:spTree>
    <p:extLst>
      <p:ext uri="{BB962C8B-B14F-4D97-AF65-F5344CB8AC3E}">
        <p14:creationId xmlns:p14="http://schemas.microsoft.com/office/powerpoint/2010/main" val="1526904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69460" y="174057"/>
            <a:ext cx="10093657" cy="1081538"/>
          </a:xfrm>
        </p:spPr>
        <p:txBody>
          <a:bodyPr>
            <a:normAutofit/>
          </a:bodyPr>
          <a:lstStyle/>
          <a:p>
            <a:pPr algn="l" rtl="0"/>
            <a:r>
              <a:rPr lang="en-US" b="1" dirty="0">
                <a:solidFill>
                  <a:srgbClr val="FF0000"/>
                </a:solidFill>
              </a:rPr>
              <a:t>Types of Evaluation </a:t>
            </a:r>
            <a:r>
              <a:rPr lang="en-US" b="1" dirty="0" smtClean="0">
                <a:solidFill>
                  <a:srgbClr val="FF0000"/>
                </a:solidFill>
              </a:rPr>
              <a:t>:</a:t>
            </a:r>
            <a:endParaRPr lang="en-US" dirty="0">
              <a:solidFill>
                <a:srgbClr val="FF0000"/>
              </a:solidFill>
            </a:endParaRPr>
          </a:p>
        </p:txBody>
      </p:sp>
      <p:sp>
        <p:nvSpPr>
          <p:cNvPr id="3" name="عنصر نائب للمحتوى 2"/>
          <p:cNvSpPr>
            <a:spLocks noGrp="1"/>
          </p:cNvSpPr>
          <p:nvPr>
            <p:ph idx="1"/>
          </p:nvPr>
        </p:nvSpPr>
        <p:spPr>
          <a:xfrm>
            <a:off x="171450" y="1028701"/>
            <a:ext cx="11772900" cy="5148262"/>
          </a:xfrm>
        </p:spPr>
        <p:txBody>
          <a:bodyPr>
            <a:normAutofit/>
          </a:bodyPr>
          <a:lstStyle/>
          <a:p>
            <a:pPr marL="0" indent="0" algn="just" rtl="0">
              <a:buNone/>
            </a:pPr>
            <a:r>
              <a:rPr lang="en-US" b="1" dirty="0" smtClean="0">
                <a:solidFill>
                  <a:srgbClr val="FF0000"/>
                </a:solidFill>
                <a:latin typeface="Times New Roman" panose="02020603050405020304" pitchFamily="18" charset="0"/>
                <a:cs typeface="Times New Roman" panose="02020603050405020304" pitchFamily="18" charset="0"/>
              </a:rPr>
              <a:t>1. Formative evaluation</a:t>
            </a:r>
            <a:r>
              <a:rPr lang="ar-IQ" b="1" dirty="0" smtClean="0">
                <a:solidFill>
                  <a:srgbClr val="FF0000"/>
                </a:solidFill>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(sometimes referred to as internal) is a method for judging the worth of a service program while the program activities are forming (in progress).This part of the evaluation focuses on the process.</a:t>
            </a:r>
          </a:p>
          <a:p>
            <a:pPr marL="0" indent="0" algn="just" rtl="0">
              <a:buNone/>
            </a:pPr>
            <a:r>
              <a:rPr lang="en-US" b="1" dirty="0" smtClean="0">
                <a:solidFill>
                  <a:srgbClr val="FF0000"/>
                </a:solidFill>
                <a:latin typeface="Times New Roman" panose="02020603050405020304" pitchFamily="18" charset="0"/>
                <a:cs typeface="Times New Roman" panose="02020603050405020304" pitchFamily="18" charset="0"/>
              </a:rPr>
              <a:t>2. Summative evaluation</a:t>
            </a:r>
            <a:r>
              <a:rPr lang="ar-IQ" b="1" dirty="0" smtClean="0">
                <a:solidFill>
                  <a:srgbClr val="FF0000"/>
                </a:solidFill>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(sometimes referred to as external) is a method of judging the worth of a program at the end of the program activities (summation).The focus is on the outcome.</a:t>
            </a:r>
            <a:endParaRPr lang="ar-IQ" dirty="0" smtClean="0">
              <a:latin typeface="Times New Roman" panose="02020603050405020304" pitchFamily="18" charset="0"/>
              <a:cs typeface="Times New Roman" panose="02020603050405020304" pitchFamily="18" charset="0"/>
            </a:endParaRPr>
          </a:p>
          <a:p>
            <a:pPr marL="0" indent="0" algn="just" rtl="0">
              <a:buNone/>
            </a:pPr>
            <a:r>
              <a:rPr lang="en-US" b="1" dirty="0">
                <a:solidFill>
                  <a:srgbClr val="FF0000"/>
                </a:solidFill>
              </a:rPr>
              <a:t>3. Nursing audit Performance </a:t>
            </a:r>
            <a:r>
              <a:rPr lang="en-US" b="1" dirty="0" smtClean="0">
                <a:solidFill>
                  <a:srgbClr val="FF0000"/>
                </a:solidFill>
              </a:rPr>
              <a:t>evaluation</a:t>
            </a:r>
            <a:r>
              <a:rPr lang="ar-IQ" b="1" dirty="0" smtClean="0">
                <a:solidFill>
                  <a:srgbClr val="FF0000"/>
                </a:solidFill>
              </a:rPr>
              <a:t>:</a:t>
            </a:r>
            <a:r>
              <a:rPr lang="en-US" dirty="0" smtClean="0"/>
              <a:t>, include</a:t>
            </a:r>
            <a:endParaRPr lang="ar-IQ" dirty="0" smtClean="0"/>
          </a:p>
          <a:p>
            <a:pPr marL="0" indent="0" algn="l">
              <a:buNone/>
            </a:pPr>
            <a:r>
              <a:rPr lang="en-US" dirty="0"/>
              <a:t>a. Critical incident method .</a:t>
            </a:r>
          </a:p>
          <a:p>
            <a:pPr marL="0" indent="0" algn="l">
              <a:buNone/>
            </a:pPr>
            <a:r>
              <a:rPr lang="en-US" dirty="0"/>
              <a:t>b. Weighted checklist method.</a:t>
            </a:r>
          </a:p>
          <a:p>
            <a:pPr marL="0" indent="0" algn="l">
              <a:buNone/>
            </a:pPr>
            <a:r>
              <a:rPr lang="en-US" dirty="0"/>
              <a:t>c. Paired comparison analysis .</a:t>
            </a:r>
          </a:p>
          <a:p>
            <a:pPr marL="0" indent="0" algn="l">
              <a:buNone/>
            </a:pPr>
            <a:r>
              <a:rPr lang="en-US" dirty="0"/>
              <a:t>d. Graphic rating scales </a:t>
            </a:r>
          </a:p>
          <a:p>
            <a:pPr marL="0" indent="0" algn="just" rtl="0">
              <a:buNone/>
            </a:pP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1627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37699" y="215001"/>
            <a:ext cx="7705299" cy="1054242"/>
          </a:xfrm>
        </p:spPr>
        <p:txBody>
          <a:bodyPr/>
          <a:lstStyle/>
          <a:p>
            <a:pPr algn="l" rtl="0"/>
            <a:r>
              <a:rPr lang="en-US" b="1" dirty="0">
                <a:solidFill>
                  <a:srgbClr val="FF0000"/>
                </a:solidFill>
              </a:rPr>
              <a:t>Job </a:t>
            </a:r>
            <a:r>
              <a:rPr lang="en-US" b="1" dirty="0" smtClean="0">
                <a:solidFill>
                  <a:srgbClr val="FF0000"/>
                </a:solidFill>
              </a:rPr>
              <a:t>Evaluation:</a:t>
            </a:r>
            <a:endParaRPr lang="en-US" dirty="0">
              <a:solidFill>
                <a:srgbClr val="FF0000"/>
              </a:solidFill>
            </a:endParaRPr>
          </a:p>
        </p:txBody>
      </p:sp>
      <p:sp>
        <p:nvSpPr>
          <p:cNvPr id="3" name="عنصر نائب للمحتوى 2"/>
          <p:cNvSpPr>
            <a:spLocks noGrp="1"/>
          </p:cNvSpPr>
          <p:nvPr>
            <p:ph idx="1"/>
          </p:nvPr>
        </p:nvSpPr>
        <p:spPr/>
        <p:txBody>
          <a:bodyPr/>
          <a:lstStyle/>
          <a:p>
            <a:pPr marL="0" indent="0" algn="justLow" rtl="0">
              <a:buNone/>
            </a:pPr>
            <a:r>
              <a:rPr lang="en-US" sz="3600" dirty="0" smtClean="0"/>
              <a:t>Job evaluation is a method for comparing different jobs to provide a basis for a grading and pay structure. Its aim is to evaluate the job, not the jobholder, and to provide a  relatively objective means of assessing the demands of a job.</a:t>
            </a:r>
          </a:p>
        </p:txBody>
      </p:sp>
    </p:spTree>
    <p:extLst>
      <p:ext uri="{BB962C8B-B14F-4D97-AF65-F5344CB8AC3E}">
        <p14:creationId xmlns:p14="http://schemas.microsoft.com/office/powerpoint/2010/main" val="33939127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38200" y="365126"/>
            <a:ext cx="10380260" cy="945060"/>
          </a:xfrm>
        </p:spPr>
        <p:txBody>
          <a:bodyPr/>
          <a:lstStyle/>
          <a:p>
            <a:pPr algn="l" rtl="0"/>
            <a:r>
              <a:rPr lang="en-US" b="1" dirty="0">
                <a:solidFill>
                  <a:srgbClr val="FF0000"/>
                </a:solidFill>
              </a:rPr>
              <a:t>Job </a:t>
            </a:r>
            <a:r>
              <a:rPr lang="en-US" b="1" dirty="0" smtClean="0">
                <a:solidFill>
                  <a:srgbClr val="FF0000"/>
                </a:solidFill>
              </a:rPr>
              <a:t>analysis:</a:t>
            </a:r>
            <a:endParaRPr lang="en-US" dirty="0">
              <a:solidFill>
                <a:srgbClr val="FF0000"/>
              </a:solidFill>
            </a:endParaRPr>
          </a:p>
        </p:txBody>
      </p:sp>
      <p:sp>
        <p:nvSpPr>
          <p:cNvPr id="3" name="عنصر نائب للمحتوى 2"/>
          <p:cNvSpPr>
            <a:spLocks noGrp="1"/>
          </p:cNvSpPr>
          <p:nvPr>
            <p:ph idx="1"/>
          </p:nvPr>
        </p:nvSpPr>
        <p:spPr>
          <a:xfrm>
            <a:off x="228600" y="1371600"/>
            <a:ext cx="11620500" cy="5105400"/>
          </a:xfrm>
        </p:spPr>
        <p:txBody>
          <a:bodyPr>
            <a:normAutofit/>
          </a:bodyPr>
          <a:lstStyle/>
          <a:p>
            <a:pPr marL="0" indent="0" algn="just" rtl="0">
              <a:buNone/>
            </a:pPr>
            <a:r>
              <a:rPr lang="en-US" sz="3600" b="1" dirty="0" smtClean="0">
                <a:solidFill>
                  <a:srgbClr val="FF0000"/>
                </a:solidFill>
              </a:rPr>
              <a:t>Definition </a:t>
            </a:r>
            <a:r>
              <a:rPr lang="en-US" sz="3600" dirty="0" smtClean="0"/>
              <a:t> It‘s an objective and structured process to gather information to understand exactly what is required for a person to be successful in the role.</a:t>
            </a:r>
          </a:p>
          <a:p>
            <a:pPr algn="just" rtl="0">
              <a:buFont typeface="Wingdings" panose="05000000000000000000" pitchFamily="2" charset="2"/>
              <a:buChar char="v"/>
            </a:pPr>
            <a:r>
              <a:rPr lang="en-US" sz="3600" b="1" dirty="0" smtClean="0"/>
              <a:t>The aim </a:t>
            </a:r>
            <a:r>
              <a:rPr lang="en-US" sz="3600" dirty="0" smtClean="0"/>
              <a:t>of a job analysis therefore is to define and outline the common duties, or tasks, performed on the job, as well as descriptions of the skills, personality, experience, career aims, behaviors and team fit  required to perform the role, which in turn becomes a documented position description.</a:t>
            </a:r>
            <a:endParaRPr lang="en-US" sz="3600" dirty="0"/>
          </a:p>
        </p:txBody>
      </p:sp>
    </p:spTree>
    <p:extLst>
      <p:ext uri="{BB962C8B-B14F-4D97-AF65-F5344CB8AC3E}">
        <p14:creationId xmlns:p14="http://schemas.microsoft.com/office/powerpoint/2010/main" val="5815027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rtl="0"/>
            <a:r>
              <a:rPr lang="en-US" b="1" dirty="0">
                <a:solidFill>
                  <a:srgbClr val="FF0000"/>
                </a:solidFill>
              </a:rPr>
              <a:t>Job </a:t>
            </a:r>
            <a:r>
              <a:rPr lang="en-US" b="1" dirty="0" smtClean="0">
                <a:solidFill>
                  <a:srgbClr val="FF0000"/>
                </a:solidFill>
              </a:rPr>
              <a:t>description:</a:t>
            </a:r>
            <a:endParaRPr lang="en-US" dirty="0">
              <a:solidFill>
                <a:srgbClr val="FF0000"/>
              </a:solidFill>
            </a:endParaRPr>
          </a:p>
        </p:txBody>
      </p:sp>
      <p:sp>
        <p:nvSpPr>
          <p:cNvPr id="3" name="عنصر نائب للمحتوى 2"/>
          <p:cNvSpPr>
            <a:spLocks noGrp="1"/>
          </p:cNvSpPr>
          <p:nvPr>
            <p:ph idx="1"/>
          </p:nvPr>
        </p:nvSpPr>
        <p:spPr>
          <a:xfrm>
            <a:off x="838200" y="2183642"/>
            <a:ext cx="10515600" cy="3084394"/>
          </a:xfrm>
        </p:spPr>
        <p:txBody>
          <a:bodyPr>
            <a:normAutofit/>
          </a:bodyPr>
          <a:lstStyle/>
          <a:p>
            <a:pPr marL="0" indent="0" algn="justLow" rtl="0">
              <a:buNone/>
            </a:pPr>
            <a:r>
              <a:rPr lang="en-US" sz="3600" dirty="0" smtClean="0">
                <a:latin typeface="Times New Roman" panose="02020603050405020304" pitchFamily="18" charset="0"/>
                <a:cs typeface="Times New Roman" panose="02020603050405020304" pitchFamily="18" charset="0"/>
              </a:rPr>
              <a:t>Evaluation of the job description should be done in accordance to the duties and responsibilities of the nursing staff as mentioned in job description sheet. Job description evaluation should be done daily weekly, and yearly to assess the staff progress level</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29149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a:latin typeface="+mn-lt"/>
              </a:rPr>
              <a:t>REFERENCES</a:t>
            </a:r>
          </a:p>
        </p:txBody>
      </p:sp>
      <p:sp>
        <p:nvSpPr>
          <p:cNvPr id="3" name="عنصر نائب للمحتوى 2"/>
          <p:cNvSpPr>
            <a:spLocks noGrp="1"/>
          </p:cNvSpPr>
          <p:nvPr>
            <p:ph idx="1"/>
          </p:nvPr>
        </p:nvSpPr>
        <p:spPr/>
        <p:txBody>
          <a:bodyPr>
            <a:normAutofit/>
          </a:bodyPr>
          <a:lstStyle/>
          <a:p>
            <a:pPr algn="l" rtl="0">
              <a:buFont typeface="Wingdings" panose="05000000000000000000" pitchFamily="2" charset="2"/>
              <a:buChar char="§"/>
            </a:pPr>
            <a:r>
              <a:rPr lang="en-US" dirty="0"/>
              <a:t>Furlong, Monica Winefryck. Going Under: Preparing Yourself for Anesthesia: </a:t>
            </a:r>
          </a:p>
          <a:p>
            <a:pPr marL="0" indent="0" algn="l">
              <a:buNone/>
            </a:pPr>
            <a:r>
              <a:rPr lang="en-US" dirty="0"/>
              <a:t>Your Guide to Pain Control and Healing Techniques Before, During and After </a:t>
            </a:r>
            <a:r>
              <a:rPr lang="en-US" dirty="0" smtClean="0"/>
              <a:t>Surgery</a:t>
            </a:r>
            <a:r>
              <a:rPr lang="en-US" dirty="0"/>
              <a:t>. Autonomy Publishing Company, November 1993.</a:t>
            </a:r>
          </a:p>
          <a:p>
            <a:pPr algn="l" rtl="0">
              <a:buFont typeface="Wingdings" panose="05000000000000000000" pitchFamily="2" charset="2"/>
              <a:buChar char="§"/>
            </a:pPr>
            <a:r>
              <a:rPr lang="en-US" dirty="0" smtClean="0"/>
              <a:t>Goldman</a:t>
            </a:r>
            <a:r>
              <a:rPr lang="en-US" dirty="0"/>
              <a:t>, Maxine A. Pocket Guide to the Operating Room 2nd Edition. F.A. </a:t>
            </a:r>
          </a:p>
          <a:p>
            <a:pPr marL="0" indent="0" algn="l">
              <a:buNone/>
            </a:pPr>
            <a:r>
              <a:rPr lang="en-US" dirty="0"/>
              <a:t>Davis Col, January 1996.</a:t>
            </a:r>
          </a:p>
          <a:p>
            <a:pPr algn="l" rtl="0">
              <a:buFont typeface="Wingdings" panose="05000000000000000000" pitchFamily="2" charset="2"/>
              <a:buChar char="§"/>
            </a:pPr>
            <a:r>
              <a:rPr lang="en-US" dirty="0" smtClean="0"/>
              <a:t> Basavanthappa </a:t>
            </a:r>
            <a:r>
              <a:rPr lang="en-US" dirty="0"/>
              <a:t>B T. Nursing administration. Istedn. New Delhi:Jaypee </a:t>
            </a:r>
          </a:p>
          <a:p>
            <a:pPr marL="0" indent="0" algn="l">
              <a:buNone/>
            </a:pPr>
            <a:r>
              <a:rPr lang="en-US" dirty="0"/>
              <a:t>brothers medical publishers (p) ltd; 2000.</a:t>
            </a:r>
          </a:p>
          <a:p>
            <a:pPr marL="0" indent="0" algn="l">
              <a:buNone/>
            </a:pPr>
            <a:endParaRPr lang="en-US" dirty="0"/>
          </a:p>
        </p:txBody>
      </p:sp>
    </p:spTree>
    <p:extLst>
      <p:ext uri="{BB962C8B-B14F-4D97-AF65-F5344CB8AC3E}">
        <p14:creationId xmlns:p14="http://schemas.microsoft.com/office/powerpoint/2010/main" val="26391489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28800" y="1405858"/>
            <a:ext cx="9028090" cy="4790941"/>
          </a:xfrm>
        </p:spPr>
      </p:pic>
    </p:spTree>
    <p:extLst>
      <p:ext uri="{BB962C8B-B14F-4D97-AF65-F5344CB8AC3E}">
        <p14:creationId xmlns:p14="http://schemas.microsoft.com/office/powerpoint/2010/main" val="35574712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28600" y="323850"/>
            <a:ext cx="11068050" cy="6176963"/>
          </a:xfrm>
        </p:spPr>
        <p:txBody>
          <a:bodyPr>
            <a:normAutofit fontScale="92500" lnSpcReduction="10000"/>
          </a:bodyPr>
          <a:lstStyle/>
          <a:p>
            <a:pPr algn="l" rtl="0">
              <a:spcAft>
                <a:spcPts val="0"/>
              </a:spcAft>
            </a:pPr>
            <a:r>
              <a:rPr lang="en-GB" sz="3500" b="1" dirty="0">
                <a:solidFill>
                  <a:srgbClr val="FF0000"/>
                </a:solidFill>
                <a:ea typeface="Calibri"/>
                <a:cs typeface="Arial"/>
              </a:rPr>
              <a:t>6</a:t>
            </a:r>
            <a:r>
              <a:rPr lang="en-GB" sz="3500" b="1" dirty="0" smtClean="0">
                <a:solidFill>
                  <a:srgbClr val="FF0000"/>
                </a:solidFill>
                <a:ea typeface="Calibri"/>
                <a:cs typeface="Arial"/>
              </a:rPr>
              <a:t> : </a:t>
            </a:r>
            <a:r>
              <a:rPr lang="en-GB" sz="3500" b="1" dirty="0">
                <a:solidFill>
                  <a:srgbClr val="FF0000"/>
                </a:solidFill>
                <a:ea typeface="Calibri"/>
                <a:cs typeface="Arial"/>
              </a:rPr>
              <a:t>Nursing </a:t>
            </a:r>
            <a:r>
              <a:rPr lang="en-GB" sz="3500" b="1" dirty="0" smtClean="0">
                <a:solidFill>
                  <a:srgbClr val="FF0000"/>
                </a:solidFill>
                <a:ea typeface="Calibri"/>
                <a:cs typeface="Arial"/>
              </a:rPr>
              <a:t>Services Administration:</a:t>
            </a:r>
            <a:endParaRPr lang="en-US" sz="3500" b="1" dirty="0" smtClean="0">
              <a:solidFill>
                <a:srgbClr val="FF0000"/>
              </a:solidFill>
              <a:ea typeface="Calibri"/>
              <a:cs typeface="Arial"/>
            </a:endParaRPr>
          </a:p>
          <a:p>
            <a:pPr marL="0" indent="0" algn="l" rtl="0">
              <a:spcAft>
                <a:spcPts val="0"/>
              </a:spcAft>
              <a:buNone/>
            </a:pPr>
            <a:r>
              <a:rPr lang="en-GB" dirty="0" smtClean="0">
                <a:ea typeface="Calibri"/>
                <a:cs typeface="Arial"/>
              </a:rPr>
              <a:t>         1-Philosophy </a:t>
            </a:r>
            <a:r>
              <a:rPr lang="en-GB" dirty="0">
                <a:ea typeface="Calibri"/>
                <a:cs typeface="Arial"/>
              </a:rPr>
              <a:t>of nursing services administration</a:t>
            </a:r>
            <a:endParaRPr lang="en-US" dirty="0">
              <a:ea typeface="Calibri"/>
              <a:cs typeface="Arial"/>
            </a:endParaRPr>
          </a:p>
          <a:p>
            <a:pPr marL="0" indent="0" algn="l" rtl="0">
              <a:spcAft>
                <a:spcPts val="0"/>
              </a:spcAft>
              <a:buNone/>
            </a:pPr>
            <a:r>
              <a:rPr lang="en-GB" dirty="0" smtClean="0">
                <a:ea typeface="Calibri"/>
                <a:cs typeface="Arial"/>
              </a:rPr>
              <a:t>         2-Nursing  </a:t>
            </a:r>
            <a:r>
              <a:rPr lang="en-GB" dirty="0">
                <a:ea typeface="Calibri"/>
                <a:cs typeface="Arial"/>
              </a:rPr>
              <a:t>services administration unit</a:t>
            </a:r>
            <a:endParaRPr lang="en-US" dirty="0">
              <a:ea typeface="Calibri"/>
              <a:cs typeface="Arial"/>
            </a:endParaRPr>
          </a:p>
          <a:p>
            <a:pPr marL="0" indent="0" algn="l" rtl="0">
              <a:spcAft>
                <a:spcPts val="0"/>
              </a:spcAft>
              <a:buNone/>
            </a:pPr>
            <a:r>
              <a:rPr lang="en-GB" dirty="0" smtClean="0">
                <a:ea typeface="Calibri"/>
                <a:cs typeface="Arial"/>
              </a:rPr>
              <a:t>         3-Purposes </a:t>
            </a:r>
            <a:r>
              <a:rPr lang="en-GB" dirty="0">
                <a:ea typeface="Calibri"/>
                <a:cs typeface="Arial"/>
              </a:rPr>
              <a:t>of nursing services in hospital</a:t>
            </a:r>
            <a:endParaRPr lang="en-US" dirty="0">
              <a:ea typeface="Calibri"/>
              <a:cs typeface="Arial"/>
            </a:endParaRPr>
          </a:p>
          <a:p>
            <a:pPr marL="0" indent="0" algn="l" rtl="0">
              <a:buNone/>
            </a:pPr>
            <a:r>
              <a:rPr lang="en-GB" dirty="0" smtClean="0">
                <a:ea typeface="Calibri"/>
                <a:cs typeface="Arial"/>
              </a:rPr>
              <a:t>         4-objectives of nursing </a:t>
            </a:r>
            <a:r>
              <a:rPr lang="en-US" dirty="0"/>
              <a:t>services </a:t>
            </a:r>
            <a:r>
              <a:rPr lang="en-GB" dirty="0" smtClean="0">
                <a:ea typeface="Calibri"/>
                <a:cs typeface="Arial"/>
              </a:rPr>
              <a:t>in hospital</a:t>
            </a:r>
            <a:endParaRPr lang="en-US" dirty="0" smtClean="0">
              <a:ea typeface="Calibri"/>
              <a:cs typeface="Arial"/>
            </a:endParaRPr>
          </a:p>
          <a:p>
            <a:pPr marL="0" indent="0" algn="l" rtl="0">
              <a:spcAft>
                <a:spcPts val="0"/>
              </a:spcAft>
              <a:buNone/>
            </a:pPr>
            <a:r>
              <a:rPr lang="en-GB" dirty="0" smtClean="0">
                <a:ea typeface="Calibri"/>
                <a:cs typeface="Arial"/>
              </a:rPr>
              <a:t>         5-clinical </a:t>
            </a:r>
            <a:r>
              <a:rPr lang="en-GB" dirty="0">
                <a:ea typeface="Calibri"/>
                <a:cs typeface="Arial"/>
              </a:rPr>
              <a:t>supervision</a:t>
            </a:r>
            <a:endParaRPr lang="en-US" dirty="0">
              <a:ea typeface="Calibri"/>
              <a:cs typeface="Arial"/>
            </a:endParaRPr>
          </a:p>
          <a:p>
            <a:pPr marL="0" indent="0" algn="l" rtl="0">
              <a:spcAft>
                <a:spcPts val="0"/>
              </a:spcAft>
              <a:buNone/>
            </a:pPr>
            <a:r>
              <a:rPr lang="en-GB" dirty="0" smtClean="0">
                <a:ea typeface="Calibri"/>
                <a:cs typeface="Arial"/>
              </a:rPr>
              <a:t>         6-evaluation </a:t>
            </a:r>
            <a:r>
              <a:rPr lang="en-GB" dirty="0">
                <a:ea typeface="Calibri"/>
                <a:cs typeface="Arial"/>
              </a:rPr>
              <a:t>of nursing </a:t>
            </a:r>
            <a:r>
              <a:rPr lang="en-GB" dirty="0" smtClean="0">
                <a:ea typeface="Calibri"/>
                <a:cs typeface="Arial"/>
              </a:rPr>
              <a:t>services</a:t>
            </a:r>
            <a:endParaRPr lang="en-US" dirty="0">
              <a:ea typeface="Calibri"/>
              <a:cs typeface="Arial"/>
            </a:endParaRPr>
          </a:p>
          <a:p>
            <a:pPr marL="0" indent="0" algn="l" rtl="0">
              <a:spcAft>
                <a:spcPts val="0"/>
              </a:spcAft>
              <a:buNone/>
            </a:pPr>
            <a:r>
              <a:rPr lang="en-GB" dirty="0" smtClean="0">
                <a:ea typeface="Calibri"/>
                <a:cs typeface="Arial"/>
              </a:rPr>
              <a:t>         6.1-Purposes </a:t>
            </a:r>
            <a:r>
              <a:rPr lang="en-GB" dirty="0">
                <a:ea typeface="Calibri"/>
                <a:cs typeface="Arial"/>
              </a:rPr>
              <a:t>of evaluation</a:t>
            </a:r>
            <a:endParaRPr lang="en-US" dirty="0">
              <a:ea typeface="Calibri"/>
              <a:cs typeface="Arial"/>
            </a:endParaRPr>
          </a:p>
          <a:p>
            <a:pPr marL="0" indent="0" algn="l" rtl="0">
              <a:spcAft>
                <a:spcPts val="0"/>
              </a:spcAft>
              <a:buNone/>
            </a:pPr>
            <a:r>
              <a:rPr lang="en-GB" dirty="0" smtClean="0">
                <a:ea typeface="Calibri"/>
                <a:cs typeface="Arial"/>
              </a:rPr>
              <a:t>         6.2-Types </a:t>
            </a:r>
            <a:r>
              <a:rPr lang="en-GB" dirty="0">
                <a:ea typeface="Calibri"/>
                <a:cs typeface="Arial"/>
              </a:rPr>
              <a:t>of evaluation</a:t>
            </a:r>
            <a:endParaRPr lang="en-US" dirty="0">
              <a:ea typeface="Calibri"/>
              <a:cs typeface="Arial"/>
            </a:endParaRPr>
          </a:p>
          <a:p>
            <a:pPr marL="0" indent="0" algn="l" rtl="0">
              <a:spcAft>
                <a:spcPts val="0"/>
              </a:spcAft>
              <a:buNone/>
            </a:pPr>
            <a:r>
              <a:rPr lang="en-GB" dirty="0" smtClean="0">
                <a:ea typeface="Calibri"/>
                <a:cs typeface="Arial"/>
              </a:rPr>
              <a:t>         6.3-job evaluation</a:t>
            </a:r>
            <a:endParaRPr lang="en-US" dirty="0">
              <a:ea typeface="Calibri"/>
              <a:cs typeface="Arial"/>
            </a:endParaRPr>
          </a:p>
          <a:p>
            <a:pPr marL="0" indent="0" algn="l" rtl="0">
              <a:spcAft>
                <a:spcPts val="0"/>
              </a:spcAft>
              <a:buNone/>
            </a:pPr>
            <a:r>
              <a:rPr lang="en-GB" dirty="0" smtClean="0">
                <a:ea typeface="Calibri"/>
                <a:cs typeface="Arial"/>
              </a:rPr>
              <a:t>         6.3.1-definition</a:t>
            </a:r>
            <a:endParaRPr lang="en-US" dirty="0">
              <a:ea typeface="Calibri"/>
              <a:cs typeface="Arial"/>
            </a:endParaRPr>
          </a:p>
          <a:p>
            <a:pPr marL="0" indent="0" algn="l" rtl="0">
              <a:spcAft>
                <a:spcPts val="0"/>
              </a:spcAft>
              <a:buNone/>
            </a:pPr>
            <a:r>
              <a:rPr lang="en-GB" dirty="0" smtClean="0">
                <a:ea typeface="Calibri"/>
                <a:cs typeface="Arial"/>
              </a:rPr>
              <a:t>         6.3.2-job </a:t>
            </a:r>
            <a:r>
              <a:rPr lang="en-GB" dirty="0">
                <a:ea typeface="Calibri"/>
                <a:cs typeface="Arial"/>
              </a:rPr>
              <a:t>analysis</a:t>
            </a:r>
            <a:endParaRPr lang="en-US" dirty="0">
              <a:ea typeface="Calibri"/>
              <a:cs typeface="Arial"/>
            </a:endParaRPr>
          </a:p>
          <a:p>
            <a:pPr marL="0" indent="0" algn="l" rtl="0">
              <a:spcAft>
                <a:spcPts val="0"/>
              </a:spcAft>
              <a:buNone/>
            </a:pPr>
            <a:r>
              <a:rPr lang="en-GB" dirty="0" smtClean="0">
                <a:ea typeface="Calibri"/>
                <a:cs typeface="Arial"/>
              </a:rPr>
              <a:t>         6.3.3-job description</a:t>
            </a:r>
            <a:endParaRPr lang="en-US" dirty="0"/>
          </a:p>
        </p:txBody>
      </p:sp>
    </p:spTree>
    <p:extLst>
      <p:ext uri="{BB962C8B-B14F-4D97-AF65-F5344CB8AC3E}">
        <p14:creationId xmlns:p14="http://schemas.microsoft.com/office/powerpoint/2010/main" val="2584571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b="1" dirty="0">
                <a:solidFill>
                  <a:srgbClr val="FF0000"/>
                </a:solidFill>
              </a:rPr>
              <a:t>Nursing </a:t>
            </a:r>
            <a:r>
              <a:rPr lang="en-US" b="1" dirty="0" smtClean="0">
                <a:solidFill>
                  <a:srgbClr val="FF0000"/>
                </a:solidFill>
              </a:rPr>
              <a:t>Service</a:t>
            </a:r>
            <a:endParaRPr lang="en-US" dirty="0">
              <a:solidFill>
                <a:srgbClr val="FF0000"/>
              </a:solidFill>
            </a:endParaRPr>
          </a:p>
        </p:txBody>
      </p:sp>
      <p:sp>
        <p:nvSpPr>
          <p:cNvPr id="3" name="عنصر نائب للمحتوى 2"/>
          <p:cNvSpPr>
            <a:spLocks noGrp="1"/>
          </p:cNvSpPr>
          <p:nvPr>
            <p:ph idx="1"/>
          </p:nvPr>
        </p:nvSpPr>
        <p:spPr/>
        <p:txBody>
          <a:bodyPr>
            <a:normAutofit/>
          </a:bodyPr>
          <a:lstStyle/>
          <a:p>
            <a:pPr marL="0" indent="0" algn="justLow" rtl="0">
              <a:buNone/>
            </a:pPr>
            <a:r>
              <a:rPr lang="en-US" sz="3200" b="1" dirty="0" smtClean="0"/>
              <a:t>WHO definition of nursing services </a:t>
            </a:r>
            <a:r>
              <a:rPr lang="en-US" sz="3200" dirty="0" smtClean="0"/>
              <a:t>as“ the part of the total health organization which aims to satisfy major objective of the nursing services is to provide prevention of disease and promotion of health."</a:t>
            </a:r>
          </a:p>
          <a:p>
            <a:pPr marL="0" indent="0" algn="justLow" rtl="0">
              <a:buNone/>
            </a:pPr>
            <a:endParaRPr lang="en-US" sz="3200" dirty="0" smtClean="0"/>
          </a:p>
        </p:txBody>
      </p:sp>
    </p:spTree>
    <p:extLst>
      <p:ext uri="{BB962C8B-B14F-4D97-AF65-F5344CB8AC3E}">
        <p14:creationId xmlns:p14="http://schemas.microsoft.com/office/powerpoint/2010/main" val="32695081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FF0000"/>
                </a:solidFill>
              </a:rPr>
              <a:t>Philosophy of Nursing Services </a:t>
            </a:r>
            <a:r>
              <a:rPr lang="en-US" b="1" dirty="0" smtClean="0">
                <a:solidFill>
                  <a:srgbClr val="FF0000"/>
                </a:solidFill>
              </a:rPr>
              <a:t>Administration</a:t>
            </a:r>
            <a:endParaRPr lang="en-US" dirty="0">
              <a:solidFill>
                <a:srgbClr val="FF0000"/>
              </a:solidFill>
            </a:endParaRPr>
          </a:p>
        </p:txBody>
      </p:sp>
      <p:sp>
        <p:nvSpPr>
          <p:cNvPr id="3" name="عنصر نائب للمحتوى 2"/>
          <p:cNvSpPr>
            <a:spLocks noGrp="1"/>
          </p:cNvSpPr>
          <p:nvPr>
            <p:ph idx="1"/>
          </p:nvPr>
        </p:nvSpPr>
        <p:spPr/>
        <p:txBody>
          <a:bodyPr>
            <a:normAutofit/>
          </a:bodyPr>
          <a:lstStyle/>
          <a:p>
            <a:pPr marL="0" indent="0" algn="justLow" rtl="0">
              <a:buNone/>
            </a:pPr>
            <a:r>
              <a:rPr lang="en-US" dirty="0" smtClean="0"/>
              <a:t>The basic tools of management are </a:t>
            </a:r>
            <a:r>
              <a:rPr lang="en-US" b="1" dirty="0" smtClean="0">
                <a:solidFill>
                  <a:schemeClr val="accent1"/>
                </a:solidFill>
              </a:rPr>
              <a:t>mission statement</a:t>
            </a:r>
            <a:r>
              <a:rPr lang="en-US" dirty="0" smtClean="0">
                <a:solidFill>
                  <a:schemeClr val="accent1"/>
                </a:solidFill>
              </a:rPr>
              <a:t>, </a:t>
            </a:r>
            <a:r>
              <a:rPr lang="en-US" b="1" dirty="0" smtClean="0">
                <a:solidFill>
                  <a:schemeClr val="accent1"/>
                </a:solidFill>
              </a:rPr>
              <a:t>philosophy</a:t>
            </a:r>
            <a:r>
              <a:rPr lang="en-US" dirty="0" smtClean="0">
                <a:solidFill>
                  <a:schemeClr val="accent1"/>
                </a:solidFill>
              </a:rPr>
              <a:t>,  </a:t>
            </a:r>
            <a:r>
              <a:rPr lang="en-US" b="1" dirty="0" smtClean="0">
                <a:solidFill>
                  <a:schemeClr val="accent1"/>
                </a:solidFill>
              </a:rPr>
              <a:t>objectives</a:t>
            </a:r>
            <a:r>
              <a:rPr lang="en-US" dirty="0" smtClean="0">
                <a:solidFill>
                  <a:schemeClr val="accent1"/>
                </a:solidFill>
              </a:rPr>
              <a:t>, </a:t>
            </a:r>
            <a:r>
              <a:rPr lang="en-US" b="1" dirty="0" smtClean="0">
                <a:solidFill>
                  <a:schemeClr val="accent1"/>
                </a:solidFill>
              </a:rPr>
              <a:t>policies</a:t>
            </a:r>
            <a:r>
              <a:rPr lang="en-US" dirty="0"/>
              <a:t> </a:t>
            </a:r>
            <a:r>
              <a:rPr lang="en-US" dirty="0" smtClean="0"/>
              <a:t>,</a:t>
            </a:r>
            <a:r>
              <a:rPr lang="en-US" b="1" dirty="0" smtClean="0">
                <a:solidFill>
                  <a:schemeClr val="accent1"/>
                </a:solidFill>
              </a:rPr>
              <a:t>procedures</a:t>
            </a:r>
            <a:r>
              <a:rPr lang="en-US" b="1" dirty="0" smtClean="0"/>
              <a:t> </a:t>
            </a:r>
            <a:r>
              <a:rPr lang="en-US" dirty="0" smtClean="0"/>
              <a:t>and</a:t>
            </a:r>
            <a:r>
              <a:rPr lang="en-US" b="1" dirty="0" smtClean="0"/>
              <a:t> </a:t>
            </a:r>
            <a:r>
              <a:rPr lang="en-US" b="1" dirty="0" smtClean="0">
                <a:solidFill>
                  <a:schemeClr val="accent1"/>
                </a:solidFill>
              </a:rPr>
              <a:t>standards</a:t>
            </a:r>
            <a:r>
              <a:rPr lang="en-US" dirty="0" smtClean="0"/>
              <a:t>. These are the blue- prints for effective management. </a:t>
            </a:r>
          </a:p>
          <a:p>
            <a:pPr marL="0" indent="0" algn="justLow" rtl="0">
              <a:buNone/>
            </a:pPr>
            <a:r>
              <a:rPr lang="en-US" b="1" dirty="0" smtClean="0">
                <a:solidFill>
                  <a:srgbClr val="FF0000"/>
                </a:solidFill>
              </a:rPr>
              <a:t>1. Mission statement:</a:t>
            </a:r>
          </a:p>
          <a:p>
            <a:pPr marL="0" indent="0" algn="l" rtl="0">
              <a:buNone/>
            </a:pPr>
            <a:r>
              <a:rPr lang="en-US" dirty="0" smtClean="0"/>
              <a:t>Is a brief statement of purpose of an organization and its future aim or function. This describes </a:t>
            </a:r>
            <a:r>
              <a:rPr lang="en-US" b="1" dirty="0" smtClean="0"/>
              <a:t>what it will be</a:t>
            </a:r>
            <a:r>
              <a:rPr lang="en-US" dirty="0" smtClean="0"/>
              <a:t>, and </a:t>
            </a:r>
            <a:r>
              <a:rPr lang="en-US" b="1" dirty="0" smtClean="0"/>
              <a:t>what it should be</a:t>
            </a:r>
            <a:r>
              <a:rPr lang="en-US" dirty="0" smtClean="0"/>
              <a:t>. This influences the development of an organization's</a:t>
            </a:r>
            <a:r>
              <a:rPr lang="ar-IQ" dirty="0" smtClean="0"/>
              <a:t> </a:t>
            </a:r>
            <a:r>
              <a:rPr lang="en-US" dirty="0" smtClean="0"/>
              <a:t>philosophy,  objectives, policies, procedures and standards</a:t>
            </a:r>
            <a:r>
              <a:rPr lang="en-US" sz="1600" dirty="0" smtClean="0"/>
              <a:t>.</a:t>
            </a:r>
          </a:p>
        </p:txBody>
      </p:sp>
    </p:spTree>
    <p:extLst>
      <p:ext uri="{BB962C8B-B14F-4D97-AF65-F5344CB8AC3E}">
        <p14:creationId xmlns:p14="http://schemas.microsoft.com/office/powerpoint/2010/main" val="26616541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3108" y="146760"/>
            <a:ext cx="10515600" cy="909883"/>
          </a:xfrm>
        </p:spPr>
        <p:txBody>
          <a:bodyPr>
            <a:normAutofit/>
          </a:bodyPr>
          <a:lstStyle/>
          <a:p>
            <a:pPr algn="l"/>
            <a:r>
              <a:rPr lang="en-US" sz="3600" b="1" dirty="0" smtClean="0">
                <a:solidFill>
                  <a:srgbClr val="FF0000"/>
                </a:solidFill>
                <a:latin typeface="+mn-lt"/>
              </a:rPr>
              <a:t>Purposes of Nursing Services in Hospital</a:t>
            </a:r>
            <a:r>
              <a:rPr lang="en-US" sz="3600" dirty="0">
                <a:solidFill>
                  <a:srgbClr val="FF0000"/>
                </a:solidFill>
                <a:latin typeface="+mn-lt"/>
              </a:rPr>
              <a:t>:</a:t>
            </a:r>
          </a:p>
        </p:txBody>
      </p:sp>
      <p:sp>
        <p:nvSpPr>
          <p:cNvPr id="3" name="عنصر نائب للمحتوى 2"/>
          <p:cNvSpPr>
            <a:spLocks noGrp="1"/>
          </p:cNvSpPr>
          <p:nvPr>
            <p:ph idx="1"/>
          </p:nvPr>
        </p:nvSpPr>
        <p:spPr>
          <a:xfrm>
            <a:off x="0" y="1010652"/>
            <a:ext cx="12023558" cy="5630780"/>
          </a:xfrm>
        </p:spPr>
        <p:txBody>
          <a:bodyPr>
            <a:normAutofit/>
          </a:bodyPr>
          <a:lstStyle/>
          <a:p>
            <a:pPr marL="514350" indent="-514350" algn="l" rtl="0">
              <a:buAutoNum type="arabicPeriod"/>
            </a:pPr>
            <a:r>
              <a:rPr lang="en-US" sz="3200" dirty="0" smtClean="0"/>
              <a:t>Nursing </a:t>
            </a:r>
            <a:r>
              <a:rPr lang="en-US" sz="3200" dirty="0"/>
              <a:t>services are </a:t>
            </a:r>
            <a:r>
              <a:rPr lang="en-US" sz="3200" b="1" dirty="0"/>
              <a:t>the foundation </a:t>
            </a:r>
            <a:r>
              <a:rPr lang="en-US" sz="3200" dirty="0"/>
              <a:t>on which the hospital depends</a:t>
            </a:r>
            <a:r>
              <a:rPr lang="en-US" sz="3200" dirty="0" smtClean="0"/>
              <a:t>.</a:t>
            </a:r>
            <a:endParaRPr lang="ar-IQ" sz="3200" dirty="0" smtClean="0"/>
          </a:p>
          <a:p>
            <a:pPr marL="514350" indent="-514350" algn="l" rtl="0">
              <a:buAutoNum type="arabicPeriod"/>
            </a:pPr>
            <a:r>
              <a:rPr lang="en-US" sz="3200" dirty="0" smtClean="0"/>
              <a:t>They are often </a:t>
            </a:r>
            <a:r>
              <a:rPr lang="en-US" sz="3200" b="1" dirty="0" smtClean="0"/>
              <a:t>shaped by the needs </a:t>
            </a:r>
            <a:r>
              <a:rPr lang="en-US" sz="3200" dirty="0" smtClean="0"/>
              <a:t>or wishes of its major users to  make the hospital a one-stop or core institution of its local community or  medical network.</a:t>
            </a:r>
          </a:p>
          <a:p>
            <a:pPr marL="0" indent="0" algn="l">
              <a:buNone/>
            </a:pPr>
            <a:r>
              <a:rPr lang="en-US" sz="3200" dirty="0" smtClean="0"/>
              <a:t>3. Hospital services </a:t>
            </a:r>
            <a:r>
              <a:rPr lang="en-US" sz="3200" b="1" dirty="0" smtClean="0"/>
              <a:t>cover a range of medical offerings </a:t>
            </a:r>
            <a:r>
              <a:rPr lang="en-US" sz="3200" dirty="0" smtClean="0"/>
              <a:t>from basic health care necessities or training and research for major medical and </a:t>
            </a:r>
            <a:r>
              <a:rPr lang="en-US" sz="3200" dirty="0"/>
              <a:t>Nursing </a:t>
            </a:r>
            <a:r>
              <a:rPr lang="en-US" sz="3200" dirty="0" smtClean="0"/>
              <a:t>colleges.</a:t>
            </a:r>
          </a:p>
          <a:p>
            <a:pPr marL="0" indent="0" algn="l">
              <a:buNone/>
            </a:pPr>
            <a:r>
              <a:rPr lang="en-US" sz="3200" dirty="0" smtClean="0"/>
              <a:t>4. </a:t>
            </a:r>
            <a:r>
              <a:rPr lang="en-US" sz="3200" b="1" dirty="0" smtClean="0"/>
              <a:t>Educates and trains the nurses</a:t>
            </a:r>
            <a:r>
              <a:rPr lang="en-US" sz="3200" dirty="0" smtClean="0"/>
              <a:t>; thereby enabling them to provide</a:t>
            </a:r>
            <a:r>
              <a:rPr lang="ar-IQ" sz="3200" dirty="0" smtClean="0"/>
              <a:t> </a:t>
            </a:r>
            <a:r>
              <a:rPr lang="en-US" sz="3200" dirty="0" smtClean="0"/>
              <a:t>quality care to individuals of all ages, with an aim to promote health and prevent illness, to restore health and alleviate suffering.</a:t>
            </a:r>
            <a:endParaRPr lang="en-US" sz="3200" dirty="0"/>
          </a:p>
        </p:txBody>
      </p:sp>
    </p:spTree>
    <p:extLst>
      <p:ext uri="{BB962C8B-B14F-4D97-AF65-F5344CB8AC3E}">
        <p14:creationId xmlns:p14="http://schemas.microsoft.com/office/powerpoint/2010/main" val="3160649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189186" y="443962"/>
            <a:ext cx="11713780" cy="6001643"/>
          </a:xfrm>
          <a:prstGeom prst="rect">
            <a:avLst/>
          </a:prstGeom>
        </p:spPr>
        <p:txBody>
          <a:bodyPr wrap="square">
            <a:spAutoFit/>
          </a:bodyPr>
          <a:lstStyle/>
          <a:p>
            <a:pPr algn="l" rtl="0"/>
            <a:r>
              <a:rPr lang="en-US" sz="3200" b="1" dirty="0">
                <a:solidFill>
                  <a:srgbClr val="FF0000"/>
                </a:solidFill>
              </a:rPr>
              <a:t>2. Philosophy</a:t>
            </a:r>
            <a:r>
              <a:rPr lang="en-US" sz="3200" b="1" dirty="0" smtClean="0">
                <a:solidFill>
                  <a:srgbClr val="FF0000"/>
                </a:solidFill>
              </a:rPr>
              <a:t>:</a:t>
            </a:r>
            <a:endParaRPr lang="en-US" sz="3200" dirty="0" smtClean="0"/>
          </a:p>
          <a:p>
            <a:pPr algn="l" rtl="0"/>
            <a:r>
              <a:rPr lang="en-US" sz="3200" dirty="0" smtClean="0"/>
              <a:t>the </a:t>
            </a:r>
            <a:r>
              <a:rPr lang="en-US" sz="3200" dirty="0"/>
              <a:t>nursing service philosophy should address fundamental belief about nursing, nursing care, quality, quantity, scope of nursing service and how nursing will specifically meet the organizational goals.</a:t>
            </a:r>
            <a:br>
              <a:rPr lang="en-US" sz="3200" dirty="0"/>
            </a:br>
            <a:r>
              <a:rPr lang="en-US" sz="3200" b="1" dirty="0">
                <a:solidFill>
                  <a:srgbClr val="FF0000"/>
                </a:solidFill>
              </a:rPr>
              <a:t>3. Objectives of Nursing Services in Hospital: </a:t>
            </a:r>
            <a:endParaRPr lang="en-US" sz="3200" b="1" dirty="0" smtClean="0">
              <a:solidFill>
                <a:srgbClr val="FF0000"/>
              </a:solidFill>
            </a:endParaRPr>
          </a:p>
          <a:p>
            <a:pPr algn="justLow" rtl="0"/>
            <a:r>
              <a:rPr lang="en-US" sz="3200" b="1" dirty="0">
                <a:latin typeface="Times New Roman" panose="02020603050405020304" pitchFamily="18" charset="0"/>
                <a:cs typeface="Times New Roman" panose="02020603050405020304" pitchFamily="18" charset="0"/>
              </a:rPr>
              <a:t>Nursing Services , help the managers to:</a:t>
            </a:r>
          </a:p>
          <a:p>
            <a:pPr algn="justLow" rtl="0"/>
            <a:r>
              <a:rPr lang="en-US" sz="3200" dirty="0">
                <a:latin typeface="Times New Roman" panose="02020603050405020304" pitchFamily="18" charset="0"/>
                <a:cs typeface="Times New Roman" panose="02020603050405020304" pitchFamily="18" charset="0"/>
              </a:rPr>
              <a:t>1. Maximum comfort and happiness by way of pleasant  surroundings.</a:t>
            </a:r>
          </a:p>
          <a:p>
            <a:pPr algn="justLow" rtl="0"/>
            <a:r>
              <a:rPr lang="en-US" sz="3200" dirty="0">
                <a:latin typeface="Times New Roman" panose="02020603050405020304" pitchFamily="18" charset="0"/>
                <a:cs typeface="Times New Roman" panose="02020603050405020304" pitchFamily="18" charset="0"/>
              </a:rPr>
              <a:t>2. Qualitative/comprehensive care to the patient.</a:t>
            </a:r>
          </a:p>
          <a:p>
            <a:pPr algn="justLow" rtl="0"/>
            <a:r>
              <a:rPr lang="en-US" sz="3200" dirty="0">
                <a:latin typeface="Times New Roman" panose="02020603050405020304" pitchFamily="18" charset="0"/>
                <a:cs typeface="Times New Roman" panose="02020603050405020304" pitchFamily="18" charset="0"/>
              </a:rPr>
              <a:t>3. Care based on the patient‘s needs.</a:t>
            </a:r>
          </a:p>
          <a:p>
            <a:pPr algn="justLow" rtl="0"/>
            <a:r>
              <a:rPr lang="en-US" sz="3200" dirty="0">
                <a:latin typeface="Times New Roman" panose="02020603050405020304" pitchFamily="18" charset="0"/>
                <a:cs typeface="Times New Roman" panose="02020603050405020304" pitchFamily="18" charset="0"/>
              </a:rPr>
              <a:t>4. Accurate assessment of illness.</a:t>
            </a:r>
          </a:p>
          <a:p>
            <a:pPr algn="justLow" rtl="0"/>
            <a:r>
              <a:rPr lang="en-US" sz="3200" dirty="0">
                <a:latin typeface="Times New Roman" panose="02020603050405020304" pitchFamily="18" charset="0"/>
                <a:cs typeface="Times New Roman" panose="02020603050405020304" pitchFamily="18" charset="0"/>
              </a:rPr>
              <a:t>5. Adequate material resources at all times.</a:t>
            </a:r>
          </a:p>
          <a:p>
            <a:pPr algn="justLow" rtl="0"/>
            <a:r>
              <a:rPr lang="en-US" sz="3200" dirty="0">
                <a:latin typeface="Times New Roman" panose="02020603050405020304" pitchFamily="18" charset="0"/>
                <a:cs typeface="Times New Roman" panose="02020603050405020304" pitchFamily="18" charset="0"/>
              </a:rPr>
              <a:t>6. Health education to the patient and attendants</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495340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1450" y="324612"/>
            <a:ext cx="11887200" cy="6209538"/>
          </a:xfrm>
        </p:spPr>
        <p:txBody>
          <a:bodyPr>
            <a:normAutofit lnSpcReduction="10000"/>
          </a:bodyPr>
          <a:lstStyle/>
          <a:p>
            <a:pPr marL="0" indent="0" algn="justLow" rtl="0">
              <a:buNone/>
            </a:pPr>
            <a:r>
              <a:rPr lang="en-US" sz="3900" b="1" dirty="0" err="1" smtClean="0">
                <a:solidFill>
                  <a:srgbClr val="FF0000"/>
                </a:solidFill>
              </a:rPr>
              <a:t>4.</a:t>
            </a:r>
            <a:r>
              <a:rPr lang="en-US" sz="3500" b="1" dirty="0" err="1" smtClean="0">
                <a:solidFill>
                  <a:srgbClr val="FF0000"/>
                </a:solidFill>
              </a:rPr>
              <a:t>Policies</a:t>
            </a:r>
            <a:r>
              <a:rPr lang="ar-IQ" sz="3500" b="1" dirty="0" smtClean="0">
                <a:solidFill>
                  <a:srgbClr val="FF0000"/>
                </a:solidFill>
              </a:rPr>
              <a:t>:</a:t>
            </a:r>
            <a:r>
              <a:rPr lang="en-US" sz="3500" dirty="0" smtClean="0"/>
              <a:t> </a:t>
            </a:r>
            <a:r>
              <a:rPr lang="en-US" sz="3500" dirty="0"/>
              <a:t>are instructions that direct organizations in their decision- making . Policies apply to patients, </a:t>
            </a:r>
            <a:r>
              <a:rPr lang="en-US" sz="3500" dirty="0" smtClean="0"/>
              <a:t>employees,</a:t>
            </a:r>
            <a:r>
              <a:rPr lang="ar-IQ" sz="3500" dirty="0" smtClean="0"/>
              <a:t> </a:t>
            </a:r>
            <a:r>
              <a:rPr lang="en-US" sz="3500" dirty="0" smtClean="0"/>
              <a:t>environment </a:t>
            </a:r>
            <a:r>
              <a:rPr lang="en-US" sz="3500" dirty="0"/>
              <a:t>and inter departmental relationships or disciplines. </a:t>
            </a:r>
          </a:p>
          <a:p>
            <a:pPr marL="0" indent="0" algn="justLow" rtl="0">
              <a:buNone/>
            </a:pPr>
            <a:r>
              <a:rPr lang="en-US" sz="3900" b="1" dirty="0" err="1" smtClean="0">
                <a:solidFill>
                  <a:srgbClr val="FF0000"/>
                </a:solidFill>
              </a:rPr>
              <a:t>5.</a:t>
            </a:r>
            <a:r>
              <a:rPr lang="en-US" sz="3500" b="1" dirty="0" err="1" smtClean="0">
                <a:solidFill>
                  <a:srgbClr val="FF0000"/>
                </a:solidFill>
              </a:rPr>
              <a:t>Procedures</a:t>
            </a:r>
            <a:r>
              <a:rPr lang="ar-IQ" sz="3500" b="1" dirty="0" smtClean="0">
                <a:solidFill>
                  <a:srgbClr val="FF0000"/>
                </a:solidFill>
              </a:rPr>
              <a:t>:</a:t>
            </a:r>
            <a:r>
              <a:rPr lang="en-US" sz="3500" dirty="0" smtClean="0"/>
              <a:t>These </a:t>
            </a:r>
            <a:r>
              <a:rPr lang="en-US" sz="3500" dirty="0"/>
              <a:t>are plans in which work is reduced to a series of steps to accomplish the required action</a:t>
            </a:r>
            <a:r>
              <a:rPr lang="en-US" sz="3500" dirty="0" smtClean="0"/>
              <a:t>.</a:t>
            </a:r>
            <a:endParaRPr lang="en-US" sz="3500" dirty="0"/>
          </a:p>
          <a:p>
            <a:pPr algn="justLow" rtl="0">
              <a:buFont typeface="Wingdings" panose="05000000000000000000" pitchFamily="2" charset="2"/>
              <a:buChar char="v"/>
            </a:pPr>
            <a:r>
              <a:rPr lang="en-US" sz="3500" dirty="0"/>
              <a:t>Procedures identify the steps needed to implement a policy.</a:t>
            </a:r>
          </a:p>
          <a:p>
            <a:pPr algn="justLow" rtl="0">
              <a:buFont typeface="Wingdings" panose="05000000000000000000" pitchFamily="2" charset="2"/>
              <a:buChar char="v"/>
            </a:pPr>
            <a:r>
              <a:rPr lang="en-US" sz="3500" dirty="0"/>
              <a:t>They establish acceptable ways of accomplishing a specific  task by outlining a set of activities in sequence with rationale. </a:t>
            </a:r>
          </a:p>
          <a:p>
            <a:pPr marL="0" indent="0" algn="justLow" rtl="0">
              <a:buNone/>
            </a:pPr>
            <a:r>
              <a:rPr lang="en-US" sz="3900" b="1" dirty="0" err="1" smtClean="0">
                <a:solidFill>
                  <a:srgbClr val="FF0000"/>
                </a:solidFill>
              </a:rPr>
              <a:t>6.</a:t>
            </a:r>
            <a:r>
              <a:rPr lang="en-US" sz="3500" b="1" dirty="0" err="1" smtClean="0">
                <a:solidFill>
                  <a:srgbClr val="FF0000"/>
                </a:solidFill>
              </a:rPr>
              <a:t>Standard</a:t>
            </a:r>
            <a:r>
              <a:rPr lang="ar-IQ" sz="3500" b="1" dirty="0" smtClean="0">
                <a:solidFill>
                  <a:srgbClr val="FF0000"/>
                </a:solidFill>
              </a:rPr>
              <a:t>:</a:t>
            </a:r>
            <a:r>
              <a:rPr lang="en-US" sz="3500" dirty="0" smtClean="0"/>
              <a:t> </a:t>
            </a:r>
            <a:r>
              <a:rPr lang="en-US" sz="3500" dirty="0"/>
              <a:t>is defined as desired quantity, quality</a:t>
            </a:r>
            <a:r>
              <a:rPr lang="ar-IQ" sz="3500" dirty="0"/>
              <a:t> </a:t>
            </a:r>
            <a:r>
              <a:rPr lang="en-US" sz="3500" dirty="0"/>
              <a:t>or level of  performance with reference to a criterion against which performance  is to be measured. E.g.: Every patient will have a written care plan</a:t>
            </a:r>
            <a:r>
              <a:rPr lang="en-US" dirty="0" smtClean="0"/>
              <a:t>.</a:t>
            </a:r>
            <a:endParaRPr lang="en-US" dirty="0"/>
          </a:p>
        </p:txBody>
      </p:sp>
    </p:spTree>
    <p:extLst>
      <p:ext uri="{BB962C8B-B14F-4D97-AF65-F5344CB8AC3E}">
        <p14:creationId xmlns:p14="http://schemas.microsoft.com/office/powerpoint/2010/main" val="24521648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1221" y="174056"/>
            <a:ext cx="10515600" cy="1122481"/>
          </a:xfrm>
        </p:spPr>
        <p:txBody>
          <a:bodyPr/>
          <a:lstStyle/>
          <a:p>
            <a:pPr algn="l" rtl="0"/>
            <a:r>
              <a:rPr lang="en-US" b="1" dirty="0">
                <a:solidFill>
                  <a:srgbClr val="FF0000"/>
                </a:solidFill>
              </a:rPr>
              <a:t>Clinical Supervision </a:t>
            </a:r>
            <a:r>
              <a:rPr lang="en-US" b="1" dirty="0" smtClean="0">
                <a:solidFill>
                  <a:srgbClr val="FF0000"/>
                </a:solidFill>
              </a:rPr>
              <a:t>:</a:t>
            </a:r>
            <a:endParaRPr lang="en-US" dirty="0"/>
          </a:p>
        </p:txBody>
      </p:sp>
      <p:sp>
        <p:nvSpPr>
          <p:cNvPr id="3" name="عنصر نائب للمحتوى 2"/>
          <p:cNvSpPr>
            <a:spLocks noGrp="1"/>
          </p:cNvSpPr>
          <p:nvPr>
            <p:ph idx="1"/>
          </p:nvPr>
        </p:nvSpPr>
        <p:spPr>
          <a:xfrm>
            <a:off x="304800" y="1428750"/>
            <a:ext cx="11601450" cy="4748213"/>
          </a:xfrm>
        </p:spPr>
        <p:txBody>
          <a:bodyPr>
            <a:normAutofit/>
          </a:bodyPr>
          <a:lstStyle/>
          <a:p>
            <a:pPr marL="0" indent="0" algn="just" rtl="0">
              <a:buNone/>
            </a:pPr>
            <a:r>
              <a:rPr lang="en-US" sz="3600" b="1" dirty="0" smtClean="0">
                <a:solidFill>
                  <a:schemeClr val="tx1">
                    <a:lumMod val="85000"/>
                    <a:lumOff val="15000"/>
                  </a:schemeClr>
                </a:solidFill>
                <a:latin typeface="Times New Roman" panose="02020603050405020304" pitchFamily="18" charset="0"/>
                <a:cs typeface="Times New Roman" panose="02020603050405020304" pitchFamily="18" charset="0"/>
              </a:rPr>
              <a:t>Clinical supervision </a:t>
            </a:r>
            <a:r>
              <a:rPr lang="en-US" sz="3600" dirty="0" smtClean="0">
                <a:solidFill>
                  <a:schemeClr val="tx1">
                    <a:lumMod val="85000"/>
                    <a:lumOff val="15000"/>
                  </a:schemeClr>
                </a:solidFill>
                <a:latin typeface="Times New Roman" panose="02020603050405020304" pitchFamily="18" charset="0"/>
                <a:cs typeface="Times New Roman" panose="02020603050405020304" pitchFamily="18" charset="0"/>
              </a:rPr>
              <a:t>has been </a:t>
            </a:r>
            <a:r>
              <a:rPr lang="en-US" sz="3600" b="1" dirty="0" smtClean="0">
                <a:solidFill>
                  <a:schemeClr val="tx1">
                    <a:lumMod val="85000"/>
                    <a:lumOff val="15000"/>
                  </a:schemeClr>
                </a:solidFill>
                <a:latin typeface="Times New Roman" panose="02020603050405020304" pitchFamily="18" charset="0"/>
                <a:cs typeface="Times New Roman" panose="02020603050405020304" pitchFamily="18" charset="0"/>
              </a:rPr>
              <a:t>defined</a:t>
            </a:r>
            <a:r>
              <a:rPr lang="en-US" sz="3600" dirty="0" smtClean="0">
                <a:solidFill>
                  <a:schemeClr val="tx1">
                    <a:lumMod val="85000"/>
                    <a:lumOff val="15000"/>
                  </a:schemeClr>
                </a:solidFill>
                <a:latin typeface="Times New Roman" panose="02020603050405020304" pitchFamily="18" charset="0"/>
                <a:cs typeface="Times New Roman" panose="02020603050405020304" pitchFamily="18" charset="0"/>
              </a:rPr>
              <a:t> as An exchange between practicing professional to enable the development of professional skills. </a:t>
            </a:r>
            <a:endParaRPr lang="ar-IQ" sz="3600" dirty="0" smtClean="0">
              <a:solidFill>
                <a:schemeClr val="tx1">
                  <a:lumMod val="85000"/>
                  <a:lumOff val="15000"/>
                </a:schemeClr>
              </a:solidFill>
              <a:latin typeface="Times New Roman" panose="02020603050405020304" pitchFamily="18" charset="0"/>
              <a:cs typeface="Times New Roman" panose="02020603050405020304" pitchFamily="18" charset="0"/>
            </a:endParaRPr>
          </a:p>
          <a:p>
            <a:pPr marL="0" indent="0" algn="just" rtl="0">
              <a:buNone/>
            </a:pPr>
            <a:r>
              <a:rPr lang="en-US" sz="3600" b="1" dirty="0" smtClean="0">
                <a:solidFill>
                  <a:schemeClr val="tx1">
                    <a:lumMod val="85000"/>
                    <a:lumOff val="15000"/>
                  </a:schemeClr>
                </a:solidFill>
                <a:latin typeface="Times New Roman" panose="02020603050405020304" pitchFamily="18" charset="0"/>
                <a:cs typeface="Times New Roman" panose="02020603050405020304" pitchFamily="18" charset="0"/>
              </a:rPr>
              <a:t>Clinical supervision </a:t>
            </a:r>
            <a:r>
              <a:rPr lang="en-US" sz="3600" dirty="0" smtClean="0">
                <a:solidFill>
                  <a:schemeClr val="tx1">
                    <a:lumMod val="85000"/>
                    <a:lumOff val="15000"/>
                  </a:schemeClr>
                </a:solidFill>
                <a:latin typeface="Times New Roman" panose="02020603050405020304" pitchFamily="18" charset="0"/>
                <a:cs typeface="Times New Roman" panose="02020603050405020304" pitchFamily="18" charset="0"/>
              </a:rPr>
              <a:t>is increasingly being carried out as an aspect of  personal and professional development in both primary and secondary care.</a:t>
            </a:r>
            <a:endParaRPr lang="ar-IQ" sz="3600" dirty="0" smtClean="0">
              <a:solidFill>
                <a:schemeClr val="tx1">
                  <a:lumMod val="85000"/>
                  <a:lumOff val="15000"/>
                </a:schemeClr>
              </a:solidFill>
              <a:latin typeface="Times New Roman" panose="02020603050405020304" pitchFamily="18" charset="0"/>
              <a:cs typeface="Times New Roman" panose="02020603050405020304" pitchFamily="18" charset="0"/>
            </a:endParaRPr>
          </a:p>
          <a:p>
            <a:pPr marL="0" indent="0" algn="just" rtl="0">
              <a:buNone/>
            </a:pPr>
            <a:r>
              <a:rPr lang="ar-IQ" sz="3600" dirty="0" smtClean="0">
                <a:solidFill>
                  <a:schemeClr val="tx1">
                    <a:lumMod val="85000"/>
                    <a:lumOff val="15000"/>
                  </a:schemeClr>
                </a:solidFill>
                <a:latin typeface="Times New Roman" panose="02020603050405020304" pitchFamily="18" charset="0"/>
                <a:cs typeface="Times New Roman" panose="02020603050405020304" pitchFamily="18" charset="0"/>
              </a:rPr>
              <a:t> </a:t>
            </a:r>
            <a:r>
              <a:rPr lang="en-US" sz="3600" dirty="0" smtClean="0">
                <a:solidFill>
                  <a:schemeClr val="tx1">
                    <a:lumMod val="85000"/>
                    <a:lumOff val="15000"/>
                  </a:schemeClr>
                </a:solidFill>
                <a:latin typeface="Times New Roman" panose="02020603050405020304" pitchFamily="18" charset="0"/>
                <a:cs typeface="Times New Roman" panose="02020603050405020304" pitchFamily="18" charset="0"/>
              </a:rPr>
              <a:t>it is an aspect of lifelong learning with potential benefits for both  supervisor and supervisee.</a:t>
            </a:r>
          </a:p>
        </p:txBody>
      </p:sp>
    </p:spTree>
    <p:extLst>
      <p:ext uri="{BB962C8B-B14F-4D97-AF65-F5344CB8AC3E}">
        <p14:creationId xmlns:p14="http://schemas.microsoft.com/office/powerpoint/2010/main" val="23853242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14868" y="174057"/>
            <a:ext cx="10515600" cy="1054242"/>
          </a:xfrm>
        </p:spPr>
        <p:txBody>
          <a:bodyPr>
            <a:normAutofit/>
          </a:bodyPr>
          <a:lstStyle/>
          <a:p>
            <a:pPr algn="l" rtl="0"/>
            <a:r>
              <a:rPr lang="en-US" sz="4800" b="1" dirty="0">
                <a:solidFill>
                  <a:srgbClr val="FF0000"/>
                </a:solidFill>
              </a:rPr>
              <a:t>Evaluation of Nursing </a:t>
            </a:r>
            <a:r>
              <a:rPr lang="en-US" sz="4800" b="1" dirty="0" smtClean="0">
                <a:solidFill>
                  <a:srgbClr val="FF0000"/>
                </a:solidFill>
              </a:rPr>
              <a:t>Services:</a:t>
            </a:r>
            <a:endParaRPr lang="en-US" sz="4800" dirty="0">
              <a:solidFill>
                <a:srgbClr val="FF0000"/>
              </a:solidFill>
            </a:endParaRPr>
          </a:p>
        </p:txBody>
      </p:sp>
      <p:sp>
        <p:nvSpPr>
          <p:cNvPr id="3" name="عنصر نائب للمحتوى 2"/>
          <p:cNvSpPr>
            <a:spLocks noGrp="1"/>
          </p:cNvSpPr>
          <p:nvPr>
            <p:ph idx="1"/>
          </p:nvPr>
        </p:nvSpPr>
        <p:spPr>
          <a:xfrm>
            <a:off x="216569" y="1347538"/>
            <a:ext cx="11766884" cy="4836694"/>
          </a:xfrm>
        </p:spPr>
        <p:txBody>
          <a:bodyPr>
            <a:normAutofit/>
          </a:bodyPr>
          <a:lstStyle/>
          <a:p>
            <a:pPr marL="0" indent="0" algn="l" rtl="0">
              <a:buNone/>
            </a:pPr>
            <a:r>
              <a:rPr lang="en-US" sz="4000" b="1" dirty="0">
                <a:latin typeface="Times New Roman" panose="02020603050405020304" pitchFamily="18" charset="0"/>
                <a:cs typeface="Times New Roman" panose="02020603050405020304" pitchFamily="18" charset="0"/>
              </a:rPr>
              <a:t>Service evaluation: </a:t>
            </a:r>
            <a:r>
              <a:rPr lang="en-US" sz="3200" dirty="0">
                <a:latin typeface="Times New Roman" panose="02020603050405020304" pitchFamily="18" charset="0"/>
                <a:cs typeface="Times New Roman" panose="02020603050405020304" pitchFamily="18" charset="0"/>
              </a:rPr>
              <a:t>The process of judging the value or worthiness of accomplishments, organizational characteristics, or decision-making process that leads to suggestions for actions to improve participant effectiveness and program efficiency.</a:t>
            </a:r>
            <a:endParaRPr lang="en-US" sz="3200" dirty="0"/>
          </a:p>
        </p:txBody>
      </p:sp>
    </p:spTree>
    <p:extLst>
      <p:ext uri="{BB962C8B-B14F-4D97-AF65-F5344CB8AC3E}">
        <p14:creationId xmlns:p14="http://schemas.microsoft.com/office/powerpoint/2010/main" val="4049541010"/>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1663</TotalTime>
  <Words>1056</Words>
  <Application>Microsoft Office PowerPoint</Application>
  <PresentationFormat>مخصص</PresentationFormat>
  <Paragraphs>94</Paragraphs>
  <Slides>16</Slides>
  <Notes>14</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نسق Office</vt:lpstr>
      <vt:lpstr>University of Basrah  College of Nursing</vt:lpstr>
      <vt:lpstr>عرض تقديمي في PowerPoint</vt:lpstr>
      <vt:lpstr>Nursing Service</vt:lpstr>
      <vt:lpstr>Philosophy of Nursing Services Administration</vt:lpstr>
      <vt:lpstr>Purposes of Nursing Services in Hospital:</vt:lpstr>
      <vt:lpstr>عرض تقديمي في PowerPoint</vt:lpstr>
      <vt:lpstr>عرض تقديمي في PowerPoint</vt:lpstr>
      <vt:lpstr>Clinical Supervision :</vt:lpstr>
      <vt:lpstr>Evaluation of Nursing Services:</vt:lpstr>
      <vt:lpstr>Purposes of evaluation:</vt:lpstr>
      <vt:lpstr>Types of Evaluation :</vt:lpstr>
      <vt:lpstr>Job Evaluation:</vt:lpstr>
      <vt:lpstr>Job analysis:</vt:lpstr>
      <vt:lpstr>Job description:</vt:lpstr>
      <vt:lpstr>REFERENCES</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Basrah  College of Nursing</dc:title>
  <dc:creator>Maher</dc:creator>
  <cp:lastModifiedBy>HAZEEM</cp:lastModifiedBy>
  <cp:revision>77</cp:revision>
  <dcterms:created xsi:type="dcterms:W3CDTF">2023-08-28T19:13:43Z</dcterms:created>
  <dcterms:modified xsi:type="dcterms:W3CDTF">2025-03-18T23:49:19Z</dcterms:modified>
</cp:coreProperties>
</file>